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ac0f17a4d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ac0f17a4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[Priyanka]</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b22a00631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b22a0063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[Celeste]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22a00631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22a006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[Celeste]</a:t>
            </a:r>
            <a:endParaRPr/>
          </a:p>
          <a:p>
            <a:pPr indent="0" lvl="0" marL="0" rtl="0" algn="l">
              <a:spcBef>
                <a:spcPts val="0"/>
              </a:spcBef>
              <a:spcAft>
                <a:spcPts val="0"/>
              </a:spcAft>
              <a:buNone/>
            </a:pPr>
            <a:br>
              <a:rPr lang="en-US"/>
            </a:br>
            <a:r>
              <a:rPr lang="en-US"/>
              <a:t>One of the work streams we’re interested in pursuing and hope to get volunteers to work on is what the implementation path looks like for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c00a70c8b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c00a70c8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[Celeste]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b22a00631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b22a006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[Celeste]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c00a70c8b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c00a70c8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[Stephen?]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b22a00631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b22a0063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[Stephen?]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b22a00631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b22a006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[Stephen?]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b22a00631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b22a0063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[Stephen?]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00a70c8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00a70c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[Celeste -  notetaker? Stephen - Moderator?]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[Priyanka for wrapup]</a:t>
            </a:r>
            <a:endParaRPr/>
          </a:p>
        </p:txBody>
      </p:sp>
      <p:sp>
        <p:nvSpPr>
          <p:cNvPr id="167" name="Google Shape;16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56245ab439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56245ab43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[Priyanka]</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b22a00631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b22a006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[Priyanka]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ac00a70c8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ac00a70c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[Priyanka]</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c00a70c8b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c00a70c8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[Priyanka]</a:t>
            </a:r>
            <a:br>
              <a:rPr lang="en-US"/>
            </a:br>
            <a:r>
              <a:rPr lang="en-US"/>
              <a:t>This is the bootstrap team!</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[Priyanka (Bill?)]</a:t>
            </a:r>
            <a:endParaRPr/>
          </a:p>
        </p:txBody>
      </p:sp>
      <p:sp>
        <p:nvSpPr>
          <p:cNvPr id="86" name="Google Shape;8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c00a70c8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c00a70c8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[Priyanka(bill?)]</a:t>
            </a:r>
            <a:endParaRPr/>
          </a:p>
        </p:txBody>
      </p:sp>
      <p:sp>
        <p:nvSpPr>
          <p:cNvPr id="97" name="Google Shape;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b22a00631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b22a006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[Priyanka (bill?)]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c00a70c8b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c00a70c8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[Celeste?]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Layout_1_1">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0" y="0"/>
            <a:ext cx="12191990" cy="6857998"/>
          </a:xfrm>
          <a:prstGeom prst="rect">
            <a:avLst/>
          </a:prstGeom>
          <a:noFill/>
          <a:ln>
            <a:noFill/>
          </a:ln>
        </p:spPr>
      </p:pic>
      <p:sp>
        <p:nvSpPr>
          <p:cNvPr id="14" name="Google Shape;14;p2"/>
          <p:cNvSpPr/>
          <p:nvPr/>
        </p:nvSpPr>
        <p:spPr>
          <a:xfrm>
            <a:off x="0" y="-2830"/>
            <a:ext cx="12192000" cy="68607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a:alphaModFix/>
          </a:blip>
          <a:srcRect b="0" l="0" r="0" t="0"/>
          <a:stretch/>
        </p:blipFill>
        <p:spPr>
          <a:xfrm>
            <a:off x="8645940" y="5917001"/>
            <a:ext cx="2741200" cy="435435"/>
          </a:xfrm>
          <a:prstGeom prst="rect">
            <a:avLst/>
          </a:prstGeom>
          <a:noFill/>
          <a:ln>
            <a:noFill/>
          </a:ln>
        </p:spPr>
      </p:pic>
      <p:sp>
        <p:nvSpPr>
          <p:cNvPr id="16" name="Google Shape;16;p2"/>
          <p:cNvSpPr txBox="1"/>
          <p:nvPr>
            <p:ph type="title"/>
          </p:nvPr>
        </p:nvSpPr>
        <p:spPr>
          <a:xfrm>
            <a:off x="831800" y="2160767"/>
            <a:ext cx="10626300" cy="1379100"/>
          </a:xfrm>
          <a:prstGeom prst="rect">
            <a:avLst/>
          </a:prstGeom>
        </p:spPr>
        <p:txBody>
          <a:bodyPr anchorCtr="0" anchor="b" bIns="91425" lIns="91425" spcFirstLastPara="1" rIns="91425" wrap="square" tIns="91425">
            <a:noAutofit/>
          </a:bodyPr>
          <a:lstStyle>
            <a:lvl1pPr lvl="0">
              <a:spcBef>
                <a:spcPts val="0"/>
              </a:spcBef>
              <a:spcAft>
                <a:spcPts val="0"/>
              </a:spcAft>
              <a:buNone/>
              <a:defRPr b="0" sz="5300">
                <a:solidFill>
                  <a:srgbClr val="FFFFFF"/>
                </a:solidFill>
              </a:defRPr>
            </a:lvl1pPr>
            <a:lvl2pPr lvl="1">
              <a:spcBef>
                <a:spcPts val="0"/>
              </a:spcBef>
              <a:spcAft>
                <a:spcPts val="0"/>
              </a:spcAft>
              <a:buNone/>
              <a:defRPr sz="5300"/>
            </a:lvl2pPr>
            <a:lvl3pPr lvl="2">
              <a:spcBef>
                <a:spcPts val="0"/>
              </a:spcBef>
              <a:spcAft>
                <a:spcPts val="0"/>
              </a:spcAft>
              <a:buNone/>
              <a:defRPr sz="5300"/>
            </a:lvl3pPr>
            <a:lvl4pPr lvl="3">
              <a:spcBef>
                <a:spcPts val="0"/>
              </a:spcBef>
              <a:spcAft>
                <a:spcPts val="0"/>
              </a:spcAft>
              <a:buNone/>
              <a:defRPr sz="5300"/>
            </a:lvl4pPr>
            <a:lvl5pPr lvl="4">
              <a:spcBef>
                <a:spcPts val="0"/>
              </a:spcBef>
              <a:spcAft>
                <a:spcPts val="0"/>
              </a:spcAft>
              <a:buNone/>
              <a:defRPr sz="5300"/>
            </a:lvl5pPr>
            <a:lvl6pPr lvl="5">
              <a:spcBef>
                <a:spcPts val="0"/>
              </a:spcBef>
              <a:spcAft>
                <a:spcPts val="0"/>
              </a:spcAft>
              <a:buNone/>
              <a:defRPr sz="5300"/>
            </a:lvl6pPr>
            <a:lvl7pPr lvl="6">
              <a:spcBef>
                <a:spcPts val="0"/>
              </a:spcBef>
              <a:spcAft>
                <a:spcPts val="0"/>
              </a:spcAft>
              <a:buNone/>
              <a:defRPr sz="5300"/>
            </a:lvl7pPr>
            <a:lvl8pPr lvl="7">
              <a:spcBef>
                <a:spcPts val="0"/>
              </a:spcBef>
              <a:spcAft>
                <a:spcPts val="0"/>
              </a:spcAft>
              <a:buNone/>
              <a:defRPr sz="5300"/>
            </a:lvl8pPr>
            <a:lvl9pPr lvl="8">
              <a:spcBef>
                <a:spcPts val="0"/>
              </a:spcBef>
              <a:spcAft>
                <a:spcPts val="0"/>
              </a:spcAft>
              <a:buNone/>
              <a:defRPr sz="5300"/>
            </a:lvl9pPr>
          </a:lstStyle>
          <a:p/>
        </p:txBody>
      </p:sp>
      <p:sp>
        <p:nvSpPr>
          <p:cNvPr id="17" name="Google Shape;17;p2"/>
          <p:cNvSpPr txBox="1"/>
          <p:nvPr>
            <p:ph idx="1" type="subTitle"/>
          </p:nvPr>
        </p:nvSpPr>
        <p:spPr>
          <a:xfrm>
            <a:off x="831800" y="3554100"/>
            <a:ext cx="9117600" cy="8064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None/>
              <a:defRPr sz="2400">
                <a:solidFill>
                  <a:srgbClr val="FFFFFF"/>
                </a:solidFill>
                <a:latin typeface="Century Gothic"/>
                <a:ea typeface="Century Gothic"/>
                <a:cs typeface="Century Gothic"/>
                <a:sym typeface="Century Gothic"/>
              </a:defRPr>
            </a:lvl1pPr>
            <a:lvl2pPr lvl="1">
              <a:spcBef>
                <a:spcPts val="0"/>
              </a:spcBef>
              <a:spcAft>
                <a:spcPts val="0"/>
              </a:spcAft>
              <a:buNone/>
              <a:defRPr b="1" sz="2400">
                <a:solidFill>
                  <a:srgbClr val="FFFFFF"/>
                </a:solidFill>
                <a:latin typeface="Century Gothic"/>
                <a:ea typeface="Century Gothic"/>
                <a:cs typeface="Century Gothic"/>
                <a:sym typeface="Century Gothic"/>
              </a:defRPr>
            </a:lvl2pPr>
            <a:lvl3pPr lvl="2">
              <a:spcBef>
                <a:spcPts val="0"/>
              </a:spcBef>
              <a:spcAft>
                <a:spcPts val="0"/>
              </a:spcAft>
              <a:buNone/>
              <a:defRPr b="1" sz="2400">
                <a:solidFill>
                  <a:srgbClr val="FFFFFF"/>
                </a:solidFill>
                <a:latin typeface="Century Gothic"/>
                <a:ea typeface="Century Gothic"/>
                <a:cs typeface="Century Gothic"/>
                <a:sym typeface="Century Gothic"/>
              </a:defRPr>
            </a:lvl3pPr>
            <a:lvl4pPr lvl="3">
              <a:spcBef>
                <a:spcPts val="0"/>
              </a:spcBef>
              <a:spcAft>
                <a:spcPts val="0"/>
              </a:spcAft>
              <a:buNone/>
              <a:defRPr b="1" sz="2400">
                <a:solidFill>
                  <a:srgbClr val="FFFFFF"/>
                </a:solidFill>
                <a:latin typeface="Century Gothic"/>
                <a:ea typeface="Century Gothic"/>
                <a:cs typeface="Century Gothic"/>
                <a:sym typeface="Century Gothic"/>
              </a:defRPr>
            </a:lvl4pPr>
            <a:lvl5pPr lvl="4">
              <a:spcBef>
                <a:spcPts val="0"/>
              </a:spcBef>
              <a:spcAft>
                <a:spcPts val="0"/>
              </a:spcAft>
              <a:buNone/>
              <a:defRPr b="1" sz="2400">
                <a:solidFill>
                  <a:srgbClr val="FFFFFF"/>
                </a:solidFill>
                <a:latin typeface="Century Gothic"/>
                <a:ea typeface="Century Gothic"/>
                <a:cs typeface="Century Gothic"/>
                <a:sym typeface="Century Gothic"/>
              </a:defRPr>
            </a:lvl5pPr>
            <a:lvl6pPr lvl="5">
              <a:spcBef>
                <a:spcPts val="0"/>
              </a:spcBef>
              <a:spcAft>
                <a:spcPts val="0"/>
              </a:spcAft>
              <a:buNone/>
              <a:defRPr b="1" sz="2400">
                <a:solidFill>
                  <a:srgbClr val="FFFFFF"/>
                </a:solidFill>
                <a:latin typeface="Century Gothic"/>
                <a:ea typeface="Century Gothic"/>
                <a:cs typeface="Century Gothic"/>
                <a:sym typeface="Century Gothic"/>
              </a:defRPr>
            </a:lvl6pPr>
            <a:lvl7pPr lvl="6">
              <a:spcBef>
                <a:spcPts val="0"/>
              </a:spcBef>
              <a:spcAft>
                <a:spcPts val="0"/>
              </a:spcAft>
              <a:buNone/>
              <a:defRPr b="1" sz="2400">
                <a:solidFill>
                  <a:srgbClr val="FFFFFF"/>
                </a:solidFill>
                <a:latin typeface="Century Gothic"/>
                <a:ea typeface="Century Gothic"/>
                <a:cs typeface="Century Gothic"/>
                <a:sym typeface="Century Gothic"/>
              </a:defRPr>
            </a:lvl7pPr>
            <a:lvl8pPr lvl="7">
              <a:spcBef>
                <a:spcPts val="0"/>
              </a:spcBef>
              <a:spcAft>
                <a:spcPts val="0"/>
              </a:spcAft>
              <a:buNone/>
              <a:defRPr b="1" sz="2400">
                <a:solidFill>
                  <a:srgbClr val="FFFFFF"/>
                </a:solidFill>
                <a:latin typeface="Century Gothic"/>
                <a:ea typeface="Century Gothic"/>
                <a:cs typeface="Century Gothic"/>
                <a:sym typeface="Century Gothic"/>
              </a:defRPr>
            </a:lvl8pPr>
            <a:lvl9pPr lvl="8">
              <a:spcBef>
                <a:spcPts val="0"/>
              </a:spcBef>
              <a:spcAft>
                <a:spcPts val="0"/>
              </a:spcAft>
              <a:buNone/>
              <a:defRPr b="1" sz="2400">
                <a:solidFill>
                  <a:srgbClr val="FFFFFF"/>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 name="Shape 18"/>
        <p:cNvGrpSpPr/>
        <p:nvPr/>
      </p:nvGrpSpPr>
      <p:grpSpPr>
        <a:xfrm>
          <a:off x="0" y="0"/>
          <a:ext cx="0" cy="0"/>
          <a:chOff x="0" y="0"/>
          <a:chExt cx="0" cy="0"/>
        </a:xfrm>
      </p:grpSpPr>
      <p:sp>
        <p:nvSpPr>
          <p:cNvPr id="19" name="Google Shape;19;p3"/>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 name="Google Shape;20;p3"/>
          <p:cNvSpPr txBox="1"/>
          <p:nvPr>
            <p:ph idx="1" type="body"/>
          </p:nvPr>
        </p:nvSpPr>
        <p:spPr>
          <a:xfrm>
            <a:off x="342900" y="1117600"/>
            <a:ext cx="11506500" cy="4819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10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3"/>
              </a:buClr>
              <a:buSzPts val="20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49250" lvl="2" marL="1371600" marR="0" rtl="0" algn="l">
              <a:lnSpc>
                <a:spcPct val="90000"/>
              </a:lnSpc>
              <a:spcBef>
                <a:spcPts val="500"/>
              </a:spcBef>
              <a:spcAft>
                <a:spcPts val="0"/>
              </a:spcAft>
              <a:buClr>
                <a:schemeClr val="accent3"/>
              </a:buClr>
              <a:buSzPts val="1900"/>
              <a:buFont typeface="Arial"/>
              <a:buChar char="•"/>
              <a:defRPr b="0" i="0" sz="1900" u="none" cap="none" strike="noStrike">
                <a:solidFill>
                  <a:schemeClr val="dk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3"/>
              </a:buClr>
              <a:buSzPts val="1600"/>
              <a:buFont typeface="Century Gothic"/>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4"/>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23" name="Shape 23"/>
        <p:cNvGrpSpPr/>
        <p:nvPr/>
      </p:nvGrpSpPr>
      <p:grpSpPr>
        <a:xfrm>
          <a:off x="0" y="0"/>
          <a:ext cx="0" cy="0"/>
          <a:chOff x="0" y="0"/>
          <a:chExt cx="0" cy="0"/>
        </a:xfrm>
      </p:grpSpPr>
      <p:sp>
        <p:nvSpPr>
          <p:cNvPr id="24" name="Google Shape;24;p5"/>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 name="Google Shape;25;p5"/>
          <p:cNvSpPr txBox="1"/>
          <p:nvPr>
            <p:ph idx="1" type="body"/>
          </p:nvPr>
        </p:nvSpPr>
        <p:spPr>
          <a:xfrm>
            <a:off x="342900" y="1117600"/>
            <a:ext cx="4920900" cy="4819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10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3"/>
              </a:buClr>
              <a:buSzPts val="20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49250" lvl="2" marL="1371600" marR="0" rtl="0" algn="l">
              <a:lnSpc>
                <a:spcPct val="90000"/>
              </a:lnSpc>
              <a:spcBef>
                <a:spcPts val="500"/>
              </a:spcBef>
              <a:spcAft>
                <a:spcPts val="0"/>
              </a:spcAft>
              <a:buClr>
                <a:schemeClr val="accent3"/>
              </a:buClr>
              <a:buSzPts val="1900"/>
              <a:buFont typeface="Arial"/>
              <a:buChar char="•"/>
              <a:defRPr b="0" i="0" sz="1900" u="none" cap="none" strike="noStrike">
                <a:solidFill>
                  <a:schemeClr val="dk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3"/>
              </a:buClr>
              <a:buSzPts val="1600"/>
              <a:buFont typeface="Century Gothic"/>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
        <p:nvSpPr>
          <p:cNvPr id="26" name="Google Shape;26;p5"/>
          <p:cNvSpPr txBox="1"/>
          <p:nvPr>
            <p:ph idx="2" type="body"/>
          </p:nvPr>
        </p:nvSpPr>
        <p:spPr>
          <a:xfrm>
            <a:off x="6337300" y="1117600"/>
            <a:ext cx="4920900" cy="4819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10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3"/>
              </a:buClr>
              <a:buSzPts val="20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49250" lvl="2" marL="1371600" marR="0" rtl="0" algn="l">
              <a:lnSpc>
                <a:spcPct val="90000"/>
              </a:lnSpc>
              <a:spcBef>
                <a:spcPts val="500"/>
              </a:spcBef>
              <a:spcAft>
                <a:spcPts val="0"/>
              </a:spcAft>
              <a:buClr>
                <a:schemeClr val="accent3"/>
              </a:buClr>
              <a:buSzPts val="1900"/>
              <a:buFont typeface="Arial"/>
              <a:buChar char="•"/>
              <a:defRPr b="0" i="0" sz="1900" u="none" cap="none" strike="noStrike">
                <a:solidFill>
                  <a:schemeClr val="dk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3"/>
              </a:buClr>
              <a:buSzPts val="1600"/>
              <a:buFont typeface="Century Gothic"/>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howMasterSp="0">
  <p:cSld name="Section Break v1">
    <p:bg>
      <p:bgPr>
        <a:gradFill>
          <a:gsLst>
            <a:gs pos="0">
              <a:schemeClr val="accent1"/>
            </a:gs>
            <a:gs pos="91000">
              <a:schemeClr val="accent2"/>
            </a:gs>
            <a:gs pos="100000">
              <a:schemeClr val="accent2"/>
            </a:gs>
          </a:gsLst>
          <a:lin ang="2400000" scaled="0"/>
        </a:gradFill>
      </p:bgPr>
    </p:bg>
    <p:spTree>
      <p:nvGrpSpPr>
        <p:cNvPr id="27"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b="0" l="0" r="0" t="0"/>
          <a:stretch/>
        </p:blipFill>
        <p:spPr>
          <a:xfrm>
            <a:off x="8645940" y="5917001"/>
            <a:ext cx="2741200" cy="435437"/>
          </a:xfrm>
          <a:prstGeom prst="rect">
            <a:avLst/>
          </a:prstGeom>
          <a:noFill/>
          <a:ln>
            <a:noFill/>
          </a:ln>
        </p:spPr>
      </p:pic>
      <p:sp>
        <p:nvSpPr>
          <p:cNvPr id="29" name="Google Shape;29;p6"/>
          <p:cNvSpPr txBox="1"/>
          <p:nvPr>
            <p:ph type="title"/>
          </p:nvPr>
        </p:nvSpPr>
        <p:spPr>
          <a:xfrm>
            <a:off x="831800" y="2160767"/>
            <a:ext cx="9117600" cy="1379100"/>
          </a:xfrm>
          <a:prstGeom prst="rect">
            <a:avLst/>
          </a:prstGeom>
        </p:spPr>
        <p:txBody>
          <a:bodyPr anchorCtr="0" anchor="b" bIns="91425" lIns="91425" spcFirstLastPara="1" rIns="91425" wrap="square" tIns="91425">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 name="Google Shape;30;p6"/>
          <p:cNvSpPr txBox="1"/>
          <p:nvPr>
            <p:ph idx="1" type="subTitle"/>
          </p:nvPr>
        </p:nvSpPr>
        <p:spPr>
          <a:xfrm>
            <a:off x="831800" y="3554100"/>
            <a:ext cx="9117600" cy="8064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None/>
              <a:defRPr sz="1900">
                <a:solidFill>
                  <a:srgbClr val="FFFFFF"/>
                </a:solidFill>
                <a:latin typeface="Century Gothic"/>
                <a:ea typeface="Century Gothic"/>
                <a:cs typeface="Century Gothic"/>
                <a:sym typeface="Century Gothic"/>
              </a:defRPr>
            </a:lvl1pPr>
            <a:lvl2pPr lvl="1" rtl="0">
              <a:spcBef>
                <a:spcPts val="0"/>
              </a:spcBef>
              <a:spcAft>
                <a:spcPts val="0"/>
              </a:spcAft>
              <a:buNone/>
              <a:defRPr b="1" sz="1900">
                <a:solidFill>
                  <a:srgbClr val="FFFFFF"/>
                </a:solidFill>
                <a:latin typeface="Century Gothic"/>
                <a:ea typeface="Century Gothic"/>
                <a:cs typeface="Century Gothic"/>
                <a:sym typeface="Century Gothic"/>
              </a:defRPr>
            </a:lvl2pPr>
            <a:lvl3pPr lvl="2" rtl="0">
              <a:spcBef>
                <a:spcPts val="0"/>
              </a:spcBef>
              <a:spcAft>
                <a:spcPts val="0"/>
              </a:spcAft>
              <a:buNone/>
              <a:defRPr b="1" sz="1900">
                <a:solidFill>
                  <a:srgbClr val="FFFFFF"/>
                </a:solidFill>
                <a:latin typeface="Century Gothic"/>
                <a:ea typeface="Century Gothic"/>
                <a:cs typeface="Century Gothic"/>
                <a:sym typeface="Century Gothic"/>
              </a:defRPr>
            </a:lvl3pPr>
            <a:lvl4pPr lvl="3" rtl="0">
              <a:spcBef>
                <a:spcPts val="0"/>
              </a:spcBef>
              <a:spcAft>
                <a:spcPts val="0"/>
              </a:spcAft>
              <a:buNone/>
              <a:defRPr b="1" sz="1900">
                <a:solidFill>
                  <a:srgbClr val="FFFFFF"/>
                </a:solidFill>
                <a:latin typeface="Century Gothic"/>
                <a:ea typeface="Century Gothic"/>
                <a:cs typeface="Century Gothic"/>
                <a:sym typeface="Century Gothic"/>
              </a:defRPr>
            </a:lvl4pPr>
            <a:lvl5pPr lvl="4" rtl="0">
              <a:spcBef>
                <a:spcPts val="0"/>
              </a:spcBef>
              <a:spcAft>
                <a:spcPts val="0"/>
              </a:spcAft>
              <a:buNone/>
              <a:defRPr b="1" sz="1900">
                <a:solidFill>
                  <a:srgbClr val="FFFFFF"/>
                </a:solidFill>
                <a:latin typeface="Century Gothic"/>
                <a:ea typeface="Century Gothic"/>
                <a:cs typeface="Century Gothic"/>
                <a:sym typeface="Century Gothic"/>
              </a:defRPr>
            </a:lvl5pPr>
            <a:lvl6pPr lvl="5" rtl="0">
              <a:spcBef>
                <a:spcPts val="0"/>
              </a:spcBef>
              <a:spcAft>
                <a:spcPts val="0"/>
              </a:spcAft>
              <a:buNone/>
              <a:defRPr b="1" sz="1900">
                <a:solidFill>
                  <a:srgbClr val="FFFFFF"/>
                </a:solidFill>
                <a:latin typeface="Century Gothic"/>
                <a:ea typeface="Century Gothic"/>
                <a:cs typeface="Century Gothic"/>
                <a:sym typeface="Century Gothic"/>
              </a:defRPr>
            </a:lvl6pPr>
            <a:lvl7pPr lvl="6" rtl="0">
              <a:spcBef>
                <a:spcPts val="0"/>
              </a:spcBef>
              <a:spcAft>
                <a:spcPts val="0"/>
              </a:spcAft>
              <a:buNone/>
              <a:defRPr b="1" sz="1900">
                <a:solidFill>
                  <a:srgbClr val="FFFFFF"/>
                </a:solidFill>
                <a:latin typeface="Century Gothic"/>
                <a:ea typeface="Century Gothic"/>
                <a:cs typeface="Century Gothic"/>
                <a:sym typeface="Century Gothic"/>
              </a:defRPr>
            </a:lvl7pPr>
            <a:lvl8pPr lvl="7" rtl="0">
              <a:spcBef>
                <a:spcPts val="0"/>
              </a:spcBef>
              <a:spcAft>
                <a:spcPts val="0"/>
              </a:spcAft>
              <a:buNone/>
              <a:defRPr b="1" sz="1900">
                <a:solidFill>
                  <a:srgbClr val="FFFFFF"/>
                </a:solidFill>
                <a:latin typeface="Century Gothic"/>
                <a:ea typeface="Century Gothic"/>
                <a:cs typeface="Century Gothic"/>
                <a:sym typeface="Century Gothic"/>
              </a:defRPr>
            </a:lvl8pPr>
            <a:lvl9pPr lvl="8" rtl="0">
              <a:spcBef>
                <a:spcPts val="0"/>
              </a:spcBef>
              <a:spcAft>
                <a:spcPts val="0"/>
              </a:spcAft>
              <a:buNone/>
              <a:defRPr b="1" sz="1900">
                <a:solidFill>
                  <a:srgbClr val="FFFFFF"/>
                </a:solidFill>
                <a:latin typeface="Century Gothic"/>
                <a:ea typeface="Century Gothic"/>
                <a:cs typeface="Century Gothic"/>
                <a:sym typeface="Century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creenshot">
  <p:cSld name="Content and Screenshot">
    <p:spTree>
      <p:nvGrpSpPr>
        <p:cNvPr id="31" name="Shape 31"/>
        <p:cNvGrpSpPr/>
        <p:nvPr/>
      </p:nvGrpSpPr>
      <p:grpSpPr>
        <a:xfrm>
          <a:off x="0" y="0"/>
          <a:ext cx="0" cy="0"/>
          <a:chOff x="0" y="0"/>
          <a:chExt cx="0" cy="0"/>
        </a:xfrm>
      </p:grpSpPr>
      <p:sp>
        <p:nvSpPr>
          <p:cNvPr id="32" name="Google Shape;32;p7"/>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pic>
        <p:nvPicPr>
          <p:cNvPr id="33" name="Google Shape;33;p7"/>
          <p:cNvPicPr preferRelativeResize="0"/>
          <p:nvPr/>
        </p:nvPicPr>
        <p:blipFill rotWithShape="1">
          <a:blip r:embed="rId2">
            <a:alphaModFix/>
          </a:blip>
          <a:srcRect b="0" l="0" r="0" t="0"/>
          <a:stretch/>
        </p:blipFill>
        <p:spPr>
          <a:xfrm>
            <a:off x="5153279" y="1294615"/>
            <a:ext cx="7038722" cy="4112741"/>
          </a:xfrm>
          <a:prstGeom prst="rect">
            <a:avLst/>
          </a:prstGeom>
          <a:noFill/>
          <a:ln>
            <a:noFill/>
          </a:ln>
        </p:spPr>
      </p:pic>
      <p:sp>
        <p:nvSpPr>
          <p:cNvPr id="34" name="Google Shape;34;p7"/>
          <p:cNvSpPr/>
          <p:nvPr>
            <p:ph idx="2" type="pic"/>
          </p:nvPr>
        </p:nvSpPr>
        <p:spPr>
          <a:xfrm>
            <a:off x="6299200" y="1819563"/>
            <a:ext cx="4608300" cy="29097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11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9pPr>
          </a:lstStyle>
          <a:p/>
        </p:txBody>
      </p:sp>
      <p:sp>
        <p:nvSpPr>
          <p:cNvPr id="35" name="Google Shape;35;p7"/>
          <p:cNvSpPr txBox="1"/>
          <p:nvPr>
            <p:ph idx="1" type="body"/>
          </p:nvPr>
        </p:nvSpPr>
        <p:spPr>
          <a:xfrm>
            <a:off x="342900" y="1117600"/>
            <a:ext cx="4920900" cy="4819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10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3"/>
              </a:buClr>
              <a:buSzPts val="20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49250" lvl="2" marL="1371600" marR="0" rtl="0" algn="l">
              <a:lnSpc>
                <a:spcPct val="90000"/>
              </a:lnSpc>
              <a:spcBef>
                <a:spcPts val="500"/>
              </a:spcBef>
              <a:spcAft>
                <a:spcPts val="0"/>
              </a:spcAft>
              <a:buClr>
                <a:schemeClr val="accent3"/>
              </a:buClr>
              <a:buSzPts val="1900"/>
              <a:buFont typeface="Arial"/>
              <a:buChar char="•"/>
              <a:defRPr b="0" i="0" sz="1900" u="none" cap="none" strike="noStrike">
                <a:solidFill>
                  <a:schemeClr val="dk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3"/>
              </a:buClr>
              <a:buSzPts val="1600"/>
              <a:buFont typeface="Century Gothic"/>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Custom Layout">
    <p:spTree>
      <p:nvGrpSpPr>
        <p:cNvPr id="36" name="Shape 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2900" y="428518"/>
            <a:ext cx="11506500" cy="590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7" name="Google Shape;7;p1"/>
          <p:cNvSpPr/>
          <p:nvPr/>
        </p:nvSpPr>
        <p:spPr>
          <a:xfrm>
            <a:off x="0" y="0"/>
            <a:ext cx="12192000" cy="45600"/>
          </a:xfrm>
          <a:prstGeom prst="rect">
            <a:avLst/>
          </a:prstGeom>
          <a:gradFill>
            <a:gsLst>
              <a:gs pos="0">
                <a:schemeClr val="accent1"/>
              </a:gs>
              <a:gs pos="91000">
                <a:schemeClr val="accent2"/>
              </a:gs>
              <a:gs pos="100000">
                <a:schemeClr val="accent2"/>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entury Gothic"/>
              <a:ea typeface="Century Gothic"/>
              <a:cs typeface="Century Gothic"/>
              <a:sym typeface="Century Gothic"/>
            </a:endParaRPr>
          </a:p>
        </p:txBody>
      </p:sp>
      <p:sp>
        <p:nvSpPr>
          <p:cNvPr id="8" name="Google Shape;8;p1"/>
          <p:cNvSpPr txBox="1"/>
          <p:nvPr/>
        </p:nvSpPr>
        <p:spPr>
          <a:xfrm>
            <a:off x="796636"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900" u="none" cap="none" strike="noStrike">
                <a:solidFill>
                  <a:srgbClr val="8EA8AF"/>
                </a:solidFill>
                <a:latin typeface="Century Gothic"/>
                <a:ea typeface="Century Gothic"/>
                <a:cs typeface="Century Gothic"/>
                <a:sym typeface="Century Gothic"/>
              </a:rPr>
              <a:t>© 20</a:t>
            </a:r>
            <a:r>
              <a:rPr lang="en-US" sz="900">
                <a:solidFill>
                  <a:srgbClr val="8EA8AF"/>
                </a:solidFill>
                <a:latin typeface="Century Gothic"/>
                <a:ea typeface="Century Gothic"/>
                <a:cs typeface="Century Gothic"/>
                <a:sym typeface="Century Gothic"/>
              </a:rPr>
              <a:t>20</a:t>
            </a:r>
            <a:r>
              <a:rPr b="0" i="0" lang="en-US" sz="900" u="none" cap="none" strike="noStrike">
                <a:solidFill>
                  <a:srgbClr val="8EA8AF"/>
                </a:solidFill>
                <a:latin typeface="Century Gothic"/>
                <a:ea typeface="Century Gothic"/>
                <a:cs typeface="Century Gothic"/>
                <a:sym typeface="Century Gothic"/>
              </a:rPr>
              <a:t> Cloud Native Computing Foundation</a:t>
            </a:r>
            <a:endParaRPr sz="1500"/>
          </a:p>
        </p:txBody>
      </p:sp>
      <p:sp>
        <p:nvSpPr>
          <p:cNvPr id="9" name="Google Shape;9;p1"/>
          <p:cNvSpPr txBox="1"/>
          <p:nvPr/>
        </p:nvSpPr>
        <p:spPr>
          <a:xfrm>
            <a:off x="342900" y="6356350"/>
            <a:ext cx="3699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100" u="none" cap="none" strike="noStrike">
                <a:solidFill>
                  <a:srgbClr val="8EA8AF"/>
                </a:solidFill>
                <a:latin typeface="Century Gothic"/>
                <a:ea typeface="Century Gothic"/>
                <a:cs typeface="Century Gothic"/>
                <a:sym typeface="Century Gothic"/>
              </a:rPr>
              <a:t>‹#›</a:t>
            </a:fld>
            <a:endParaRPr b="0" i="0" sz="1100" u="none" cap="none" strike="noStrik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
            <a:alphaModFix/>
          </a:blip>
          <a:srcRect b="0" l="0" r="0" t="0"/>
          <a:stretch/>
        </p:blipFill>
        <p:spPr>
          <a:xfrm>
            <a:off x="11613744" y="6415468"/>
            <a:ext cx="246893" cy="246893"/>
          </a:xfrm>
          <a:prstGeom prst="rect">
            <a:avLst/>
          </a:prstGeom>
          <a:noFill/>
          <a:ln>
            <a:noFill/>
          </a:ln>
        </p:spPr>
      </p:pic>
      <p:cxnSp>
        <p:nvCxnSpPr>
          <p:cNvPr id="11" name="Google Shape;11;p1"/>
          <p:cNvCxnSpPr/>
          <p:nvPr/>
        </p:nvCxnSpPr>
        <p:spPr>
          <a:xfrm>
            <a:off x="754762" y="6449615"/>
            <a:ext cx="0" cy="178500"/>
          </a:xfrm>
          <a:prstGeom prst="straightConnector1">
            <a:avLst/>
          </a:prstGeom>
          <a:noFill/>
          <a:ln cap="flat" cmpd="sng" w="12700">
            <a:solidFill>
              <a:srgbClr val="8EA8AF"/>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F26B43"/>
          </p15:clr>
        </p15:guide>
        <p15:guide id="2" pos="7464">
          <p15:clr>
            <a:srgbClr val="F26B43"/>
          </p15:clr>
        </p15:guide>
        <p15:guide id="3" pos="3840">
          <p15:clr>
            <a:srgbClr val="FDE53C"/>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inclusivenaming.org/word-list/" TargetMode="External"/><Relationship Id="rId4" Type="http://schemas.openxmlformats.org/officeDocument/2006/relationships/hyperlink" Target="https://inclusivenaming.org/implementation-path/" TargetMode="External"/><Relationship Id="rId5" Type="http://schemas.openxmlformats.org/officeDocument/2006/relationships/hyperlink" Target="https://inclusivenaming.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kubernetes/community/tree/master/wg-naming" TargetMode="External"/><Relationship Id="rId4" Type="http://schemas.openxmlformats.org/officeDocument/2006/relationships/hyperlink" Target="https://wiki.lfnetworking.org/display/LN/Inclusive+Language+Initiativ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roups.google.com/g/inclusivenam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roups.google.com/g/inclusivenaming" TargetMode="External"/><Relationship Id="rId4" Type="http://schemas.openxmlformats.org/officeDocument/2006/relationships/hyperlink" Target="https://inclusivenaming.org/implementation-pat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cs.google.com/document/d/15QfyrxMFgQYCbAw29t7eoQVHfxtmEazWQZhCtQQjgI4/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mailto:bmulligan@linuxfoundation.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youtube.com/watch?v=cLkxrX3i-HY" TargetMode="External"/><Relationship Id="rId4" Type="http://schemas.openxmlformats.org/officeDocument/2006/relationships/hyperlink" Target="https://developer.ibm.com/conferences/digital-developer-conference-data-ai/track-4-data-competitions-open-source/session-9-competition-exclusionary-langu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inclusivenaming.org/" TargetMode="External"/><Relationship Id="rId4" Type="http://schemas.openxmlformats.org/officeDocument/2006/relationships/image" Target="../media/image9.png"/><Relationship Id="rId11" Type="http://schemas.openxmlformats.org/officeDocument/2006/relationships/image" Target="../media/image1.png"/><Relationship Id="rId10"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8.jpg"/><Relationship Id="rId8"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9"/>
          <p:cNvSpPr txBox="1"/>
          <p:nvPr>
            <p:ph type="title"/>
          </p:nvPr>
        </p:nvSpPr>
        <p:spPr>
          <a:xfrm>
            <a:off x="831800" y="2160767"/>
            <a:ext cx="9117600" cy="13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lt1"/>
                </a:solidFill>
              </a:rPr>
              <a:t>FYI: </a:t>
            </a:r>
            <a:r>
              <a:rPr lang="en-US">
                <a:solidFill>
                  <a:schemeClr val="lt1"/>
                </a:solidFill>
              </a:rPr>
              <a:t>This is livestreaming on CNCF’s Twitch channel </a:t>
            </a:r>
            <a:endParaRPr/>
          </a:p>
        </p:txBody>
      </p:sp>
      <p:sp>
        <p:nvSpPr>
          <p:cNvPr id="42" name="Google Shape;42;p9"/>
          <p:cNvSpPr txBox="1"/>
          <p:nvPr>
            <p:ph idx="1" type="subTitle"/>
          </p:nvPr>
        </p:nvSpPr>
        <p:spPr>
          <a:xfrm>
            <a:off x="831800" y="3554100"/>
            <a:ext cx="9581700" cy="806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Please feel free to turn off video/sound if you are more comfortable that way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People</a:t>
            </a:r>
            <a:endParaRPr/>
          </a:p>
        </p:txBody>
      </p:sp>
      <p:sp>
        <p:nvSpPr>
          <p:cNvPr id="117" name="Google Shape;117;p18"/>
          <p:cNvSpPr txBox="1"/>
          <p:nvPr>
            <p:ph idx="1" type="body"/>
          </p:nvPr>
        </p:nvSpPr>
        <p:spPr>
          <a:xfrm>
            <a:off x="342900" y="1117600"/>
            <a:ext cx="11506500" cy="4819500"/>
          </a:xfrm>
          <a:prstGeom prst="rect">
            <a:avLst/>
          </a:prstGeom>
        </p:spPr>
        <p:txBody>
          <a:bodyPr anchorCtr="0" anchor="t" bIns="91425" lIns="91425" spcFirstLastPara="1" rIns="91425" wrap="square" tIns="91425">
            <a:noAutofit/>
          </a:bodyPr>
          <a:lstStyle/>
          <a:p>
            <a:pPr indent="-457200" lvl="0" marL="457200" rtl="0" algn="l">
              <a:spcBef>
                <a:spcPts val="1100"/>
              </a:spcBef>
              <a:spcAft>
                <a:spcPts val="0"/>
              </a:spcAft>
              <a:buSzPts val="3600"/>
              <a:buChar char="•"/>
            </a:pPr>
            <a:r>
              <a:rPr lang="en-US" sz="3600"/>
              <a:t>OSS Communities/Projects</a:t>
            </a:r>
            <a:endParaRPr sz="3600"/>
          </a:p>
          <a:p>
            <a:pPr indent="-457200" lvl="0" marL="457200" rtl="0" algn="l">
              <a:spcBef>
                <a:spcPts val="0"/>
              </a:spcBef>
              <a:spcAft>
                <a:spcPts val="0"/>
              </a:spcAft>
              <a:buSzPts val="3600"/>
              <a:buChar char="•"/>
            </a:pPr>
            <a:r>
              <a:rPr lang="en-US" sz="3600"/>
              <a:t>Standards Bodies</a:t>
            </a:r>
            <a:endParaRPr sz="3600"/>
          </a:p>
          <a:p>
            <a:pPr indent="-457200" lvl="0" marL="457200" rtl="0" algn="l">
              <a:spcBef>
                <a:spcPts val="0"/>
              </a:spcBef>
              <a:spcAft>
                <a:spcPts val="0"/>
              </a:spcAft>
              <a:buSzPts val="3600"/>
              <a:buChar char="•"/>
            </a:pPr>
            <a:r>
              <a:rPr lang="en-US" sz="3600"/>
              <a:t>Companies/Private Codebases</a:t>
            </a:r>
            <a:endParaRPr sz="3600"/>
          </a:p>
          <a:p>
            <a:pPr indent="-457200" lvl="0" marL="457200" rtl="0" algn="l">
              <a:spcBef>
                <a:spcPts val="0"/>
              </a:spcBef>
              <a:spcAft>
                <a:spcPts val="0"/>
              </a:spcAft>
              <a:buSzPts val="3600"/>
              <a:buChar char="•"/>
            </a:pPr>
            <a:r>
              <a:rPr lang="en-US" sz="3600"/>
              <a:t>YOU!</a:t>
            </a:r>
            <a:endParaRPr sz="3600"/>
          </a:p>
          <a:p>
            <a:pPr indent="-381000" lvl="1" marL="914400" rtl="0" algn="l">
              <a:spcBef>
                <a:spcPts val="0"/>
              </a:spcBef>
              <a:spcAft>
                <a:spcPts val="0"/>
              </a:spcAft>
              <a:buSzPts val="2400"/>
              <a:buChar char="–"/>
            </a:pPr>
            <a:r>
              <a:rPr lang="en-US" sz="2400"/>
              <a:t>Everyone can contribute in the foundation of doers</a:t>
            </a:r>
            <a:endParaRPr sz="2400"/>
          </a:p>
          <a:p>
            <a:pPr indent="0" lvl="0" marL="0" rtl="0" algn="l">
              <a:spcBef>
                <a:spcPts val="1100"/>
              </a:spcBef>
              <a:spcAft>
                <a:spcPts val="0"/>
              </a:spcAft>
              <a:buClr>
                <a:schemeClr val="dk1"/>
              </a:buClr>
              <a:buSzPts val="1100"/>
              <a:buFont typeface="Arial"/>
              <a:buNone/>
            </a:pPr>
            <a:r>
              <a:t/>
            </a:r>
            <a:endParaRPr/>
          </a:p>
          <a:p>
            <a:pPr indent="0" lvl="0" marL="0" rtl="0" algn="l">
              <a:spcBef>
                <a:spcPts val="11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FOR REVIEW: </a:t>
            </a:r>
            <a:r>
              <a:rPr lang="en-US"/>
              <a:t>Processes and Tools</a:t>
            </a:r>
            <a:endParaRPr/>
          </a:p>
        </p:txBody>
      </p:sp>
      <p:sp>
        <p:nvSpPr>
          <p:cNvPr id="123" name="Google Shape;123;p19"/>
          <p:cNvSpPr txBox="1"/>
          <p:nvPr>
            <p:ph idx="1" type="body"/>
          </p:nvPr>
        </p:nvSpPr>
        <p:spPr>
          <a:xfrm>
            <a:off x="342900" y="1117600"/>
            <a:ext cx="11506500" cy="48195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a:t>We drew inspiration from the excellent work in the k8s project and started creating blueprints. </a:t>
            </a:r>
            <a:endParaRPr/>
          </a:p>
          <a:p>
            <a:pPr indent="0" lvl="0" marL="0" rtl="0" algn="l">
              <a:spcBef>
                <a:spcPts val="1100"/>
              </a:spcBef>
              <a:spcAft>
                <a:spcPts val="0"/>
              </a:spcAft>
              <a:buNone/>
            </a:pPr>
            <a:r>
              <a:t/>
            </a:r>
            <a:endParaRPr/>
          </a:p>
          <a:p>
            <a:pPr indent="-457200" lvl="0" marL="457200" rtl="0" algn="l">
              <a:spcBef>
                <a:spcPts val="1100"/>
              </a:spcBef>
              <a:spcAft>
                <a:spcPts val="0"/>
              </a:spcAft>
              <a:buSzPts val="3600"/>
              <a:buChar char="•"/>
            </a:pPr>
            <a:r>
              <a:rPr lang="en-US" sz="3600" u="sng">
                <a:solidFill>
                  <a:schemeClr val="hlink"/>
                </a:solidFill>
                <a:hlinkClick r:id="rId3"/>
              </a:rPr>
              <a:t>Word Replacement List</a:t>
            </a:r>
            <a:endParaRPr sz="3600"/>
          </a:p>
          <a:p>
            <a:pPr indent="-381000" lvl="1" marL="914400" rtl="0" algn="l">
              <a:spcBef>
                <a:spcPts val="0"/>
              </a:spcBef>
              <a:spcAft>
                <a:spcPts val="0"/>
              </a:spcAft>
              <a:buSzPts val="2400"/>
              <a:buChar char="–"/>
            </a:pPr>
            <a:r>
              <a:rPr lang="en-US" sz="2400"/>
              <a:t>Our current recommendations for replacement</a:t>
            </a:r>
            <a:br>
              <a:rPr lang="en-US" sz="2400"/>
            </a:br>
            <a:endParaRPr sz="2400"/>
          </a:p>
          <a:p>
            <a:pPr indent="-457200" lvl="0" marL="457200" rtl="0" algn="l">
              <a:spcBef>
                <a:spcPts val="0"/>
              </a:spcBef>
              <a:spcAft>
                <a:spcPts val="0"/>
              </a:spcAft>
              <a:buSzPts val="3600"/>
              <a:buChar char="•"/>
            </a:pPr>
            <a:r>
              <a:rPr lang="en-US" sz="3600" u="sng">
                <a:solidFill>
                  <a:schemeClr val="hlink"/>
                </a:solidFill>
                <a:hlinkClick r:id="rId4"/>
              </a:rPr>
              <a:t>Implementation Path</a:t>
            </a:r>
            <a:endParaRPr sz="3600"/>
          </a:p>
          <a:p>
            <a:pPr indent="-381000" lvl="1" marL="914400" rtl="0" algn="l">
              <a:spcBef>
                <a:spcPts val="0"/>
              </a:spcBef>
              <a:spcAft>
                <a:spcPts val="0"/>
              </a:spcAft>
              <a:buSzPts val="2400"/>
              <a:buChar char="–"/>
            </a:pPr>
            <a:r>
              <a:rPr lang="en-US" sz="2400"/>
              <a:t>A suggested implementation path for changes for open source projects</a:t>
            </a:r>
            <a:endParaRPr sz="2400"/>
          </a:p>
          <a:p>
            <a:pPr indent="0" lvl="0" marL="0" rtl="0" algn="l">
              <a:spcBef>
                <a:spcPts val="1100"/>
              </a:spcBef>
              <a:spcAft>
                <a:spcPts val="0"/>
              </a:spcAft>
              <a:buNone/>
            </a:pPr>
            <a:r>
              <a:t/>
            </a:r>
            <a:endParaRPr sz="2600"/>
          </a:p>
          <a:p>
            <a:pPr indent="0" lvl="0" marL="0" rtl="0" algn="l">
              <a:spcBef>
                <a:spcPts val="1100"/>
              </a:spcBef>
              <a:spcAft>
                <a:spcPts val="0"/>
              </a:spcAft>
              <a:buNone/>
            </a:pPr>
            <a:r>
              <a:rPr lang="en-US"/>
              <a:t>More at </a:t>
            </a:r>
            <a:r>
              <a:rPr lang="en-US" u="sng">
                <a:solidFill>
                  <a:schemeClr val="hlink"/>
                </a:solidFill>
                <a:hlinkClick r:id="rId5"/>
              </a:rPr>
              <a:t>https://inclusivenaming.org/</a:t>
            </a:r>
            <a:r>
              <a:rPr lang="en-US"/>
              <a:t>! </a:t>
            </a:r>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we want to avoid </a:t>
            </a:r>
            <a:endParaRPr/>
          </a:p>
        </p:txBody>
      </p:sp>
      <p:pic>
        <p:nvPicPr>
          <p:cNvPr id="129" name="Google Shape;129;p20"/>
          <p:cNvPicPr preferRelativeResize="0"/>
          <p:nvPr/>
        </p:nvPicPr>
        <p:blipFill>
          <a:blip r:embed="rId3">
            <a:alphaModFix/>
          </a:blip>
          <a:stretch>
            <a:fillRect/>
          </a:stretch>
        </p:blipFill>
        <p:spPr>
          <a:xfrm>
            <a:off x="2519775" y="1709579"/>
            <a:ext cx="7152750" cy="404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Combine Rather than Create New Efforts</a:t>
            </a:r>
            <a:endParaRPr/>
          </a:p>
        </p:txBody>
      </p:sp>
      <p:sp>
        <p:nvSpPr>
          <p:cNvPr id="135" name="Google Shape;135;p21"/>
          <p:cNvSpPr txBox="1"/>
          <p:nvPr>
            <p:ph idx="1" type="body"/>
          </p:nvPr>
        </p:nvSpPr>
        <p:spPr>
          <a:xfrm>
            <a:off x="342900" y="1117600"/>
            <a:ext cx="11506500" cy="48195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sz="3600"/>
              <a:t>The Inclusive Naming Initiative already brings the initial efforts from founding members and community groups, including:</a:t>
            </a:r>
            <a:endParaRPr sz="3600"/>
          </a:p>
          <a:p>
            <a:pPr indent="0" lvl="0" marL="0" rtl="0" algn="l">
              <a:spcBef>
                <a:spcPts val="1100"/>
              </a:spcBef>
              <a:spcAft>
                <a:spcPts val="0"/>
              </a:spcAft>
              <a:buNone/>
            </a:pPr>
            <a:r>
              <a:t/>
            </a:r>
            <a:endParaRPr sz="3600"/>
          </a:p>
          <a:p>
            <a:pPr indent="-457200" lvl="0" marL="457200" rtl="0" algn="l">
              <a:spcBef>
                <a:spcPts val="1100"/>
              </a:spcBef>
              <a:spcAft>
                <a:spcPts val="0"/>
              </a:spcAft>
              <a:buSzPts val="3600"/>
              <a:buChar char="•"/>
            </a:pPr>
            <a:r>
              <a:rPr lang="en-US" sz="3600"/>
              <a:t>IBM and Red Hat</a:t>
            </a:r>
            <a:endParaRPr sz="3600"/>
          </a:p>
          <a:p>
            <a:pPr indent="-457200" lvl="0" marL="457200" rtl="0" algn="l">
              <a:spcBef>
                <a:spcPts val="0"/>
              </a:spcBef>
              <a:spcAft>
                <a:spcPts val="0"/>
              </a:spcAft>
              <a:buSzPts val="3600"/>
              <a:buChar char="•"/>
            </a:pPr>
            <a:r>
              <a:rPr lang="en-US" sz="3600" u="sng">
                <a:solidFill>
                  <a:schemeClr val="hlink"/>
                </a:solidFill>
                <a:hlinkClick r:id="rId3"/>
              </a:rPr>
              <a:t>Kubernetes Naming Working Group</a:t>
            </a:r>
            <a:endParaRPr sz="3600"/>
          </a:p>
          <a:p>
            <a:pPr indent="-457200" lvl="0" marL="457200" rtl="0" algn="l">
              <a:spcBef>
                <a:spcPts val="0"/>
              </a:spcBef>
              <a:spcAft>
                <a:spcPts val="0"/>
              </a:spcAft>
              <a:buSzPts val="3600"/>
              <a:buChar char="•"/>
            </a:pPr>
            <a:r>
              <a:rPr lang="en-US" sz="3600" u="sng">
                <a:solidFill>
                  <a:schemeClr val="hlink"/>
                </a:solidFill>
                <a:hlinkClick r:id="rId4"/>
              </a:rPr>
              <a:t>LF Networking Inclusive Language Initiative</a:t>
            </a:r>
            <a:endParaRPr sz="3600"/>
          </a:p>
          <a:p>
            <a:pPr indent="-457200" lvl="0" marL="457200" rtl="0" algn="l">
              <a:spcBef>
                <a:spcPts val="0"/>
              </a:spcBef>
              <a:spcAft>
                <a:spcPts val="0"/>
              </a:spcAft>
              <a:buSzPts val="3600"/>
              <a:buChar char="•"/>
            </a:pPr>
            <a:r>
              <a:rPr b="1" i="1" lang="en-US" sz="3600"/>
              <a:t>You??</a:t>
            </a:r>
            <a:endParaRPr b="1" i="1"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831800" y="2160767"/>
            <a:ext cx="9117600" cy="13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The Future!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Roadmap</a:t>
            </a:r>
            <a:endParaRPr/>
          </a:p>
        </p:txBody>
      </p:sp>
      <p:sp>
        <p:nvSpPr>
          <p:cNvPr id="146" name="Google Shape;146;p23"/>
          <p:cNvSpPr txBox="1"/>
          <p:nvPr>
            <p:ph idx="1" type="body"/>
          </p:nvPr>
        </p:nvSpPr>
        <p:spPr>
          <a:xfrm>
            <a:off x="342900" y="1041400"/>
            <a:ext cx="11506500" cy="4819500"/>
          </a:xfrm>
          <a:prstGeom prst="rect">
            <a:avLst/>
          </a:prstGeom>
        </p:spPr>
        <p:txBody>
          <a:bodyPr anchorCtr="0" anchor="t" bIns="91425" lIns="91425" spcFirstLastPara="1" rIns="91425" wrap="square" tIns="91425">
            <a:noAutofit/>
          </a:bodyPr>
          <a:lstStyle/>
          <a:p>
            <a:pPr indent="-457200" lvl="0" marL="457200" rtl="0" algn="l">
              <a:spcBef>
                <a:spcPts val="1100"/>
              </a:spcBef>
              <a:spcAft>
                <a:spcPts val="0"/>
              </a:spcAft>
              <a:buSzPts val="3600"/>
              <a:buChar char="•"/>
            </a:pPr>
            <a:r>
              <a:rPr lang="en-US" sz="3600"/>
              <a:t>Q1 2021 </a:t>
            </a:r>
            <a:endParaRPr sz="3600"/>
          </a:p>
          <a:p>
            <a:pPr indent="-381000" lvl="1" marL="914400" rtl="0" algn="l">
              <a:spcBef>
                <a:spcPts val="0"/>
              </a:spcBef>
              <a:spcAft>
                <a:spcPts val="0"/>
              </a:spcAft>
              <a:buSzPts val="2400"/>
              <a:buChar char="–"/>
            </a:pPr>
            <a:r>
              <a:rPr lang="en-US" sz="2400"/>
              <a:t>Define best practices and replacements with the community, providing documents and tools for folx to get started</a:t>
            </a:r>
            <a:endParaRPr sz="2400"/>
          </a:p>
          <a:p>
            <a:pPr indent="-381000" lvl="1" marL="914400" rtl="0" algn="l">
              <a:spcBef>
                <a:spcPts val="0"/>
              </a:spcBef>
              <a:spcAft>
                <a:spcPts val="0"/>
              </a:spcAft>
              <a:buSzPts val="2400"/>
              <a:buChar char="–"/>
            </a:pPr>
            <a:r>
              <a:rPr lang="en-US" sz="2400"/>
              <a:t>Discuss at KCCEU community meeting</a:t>
            </a:r>
            <a:endParaRPr sz="2400"/>
          </a:p>
          <a:p>
            <a:pPr indent="0" lvl="0" marL="0" rtl="0" algn="l">
              <a:spcBef>
                <a:spcPts val="1100"/>
              </a:spcBef>
              <a:spcAft>
                <a:spcPts val="0"/>
              </a:spcAft>
              <a:buNone/>
            </a:pPr>
            <a:r>
              <a:t/>
            </a:r>
            <a:endParaRPr/>
          </a:p>
          <a:p>
            <a:pPr indent="-457200" lvl="0" marL="457200" rtl="0" algn="l">
              <a:spcBef>
                <a:spcPts val="1100"/>
              </a:spcBef>
              <a:spcAft>
                <a:spcPts val="0"/>
              </a:spcAft>
              <a:buSzPts val="3600"/>
              <a:buChar char="•"/>
            </a:pPr>
            <a:r>
              <a:rPr lang="en-US" sz="3600"/>
              <a:t>Q3 2021</a:t>
            </a:r>
            <a:endParaRPr sz="3600"/>
          </a:p>
          <a:p>
            <a:pPr indent="-381000" lvl="1" marL="914400" rtl="0" algn="l">
              <a:spcBef>
                <a:spcPts val="0"/>
              </a:spcBef>
              <a:spcAft>
                <a:spcPts val="0"/>
              </a:spcAft>
              <a:buSzPts val="2400"/>
              <a:buChar char="–"/>
            </a:pPr>
            <a:r>
              <a:rPr lang="en-US" sz="2400"/>
              <a:t>Showcase case studies and success stories</a:t>
            </a:r>
            <a:endParaRPr sz="2400"/>
          </a:p>
          <a:p>
            <a:pPr indent="-381000" lvl="1" marL="914400" rtl="0" algn="l">
              <a:spcBef>
                <a:spcPts val="0"/>
              </a:spcBef>
              <a:spcAft>
                <a:spcPts val="0"/>
              </a:spcAft>
              <a:buSzPts val="2400"/>
              <a:buChar char="–"/>
            </a:pPr>
            <a:r>
              <a:rPr lang="en-US" sz="2400"/>
              <a:t>Share wins at KCCNA 2021</a:t>
            </a:r>
            <a:endParaRPr sz="2400"/>
          </a:p>
          <a:p>
            <a:pPr indent="0" lvl="0" marL="0" rtl="0" algn="l">
              <a:spcBef>
                <a:spcPts val="1100"/>
              </a:spcBef>
              <a:spcAft>
                <a:spcPts val="0"/>
              </a:spcAft>
              <a:buNone/>
            </a:pPr>
            <a:r>
              <a:t/>
            </a:r>
            <a:endParaRPr sz="2400"/>
          </a:p>
          <a:p>
            <a:pPr indent="-457200" lvl="0" marL="457200" rtl="0" algn="l">
              <a:spcBef>
                <a:spcPts val="1100"/>
              </a:spcBef>
              <a:spcAft>
                <a:spcPts val="0"/>
              </a:spcAft>
              <a:buSzPts val="3600"/>
              <a:buChar char="•"/>
            </a:pPr>
            <a:r>
              <a:rPr lang="en-US" sz="3600"/>
              <a:t>Q4 2021</a:t>
            </a:r>
            <a:r>
              <a:rPr i="1" lang="en-US">
                <a:solidFill>
                  <a:srgbClr val="B7B7B7"/>
                </a:solidFill>
              </a:rPr>
              <a:t>(based on market demand)</a:t>
            </a:r>
            <a:endParaRPr i="1">
              <a:solidFill>
                <a:srgbClr val="B7B7B7"/>
              </a:solidFill>
            </a:endParaRPr>
          </a:p>
          <a:p>
            <a:pPr indent="-381000" lvl="1" marL="914400" rtl="0" algn="l">
              <a:spcBef>
                <a:spcPts val="0"/>
              </a:spcBef>
              <a:spcAft>
                <a:spcPts val="0"/>
              </a:spcAft>
              <a:buSzPts val="2400"/>
              <a:buChar char="–"/>
            </a:pPr>
            <a:r>
              <a:rPr i="1" lang="en-US" sz="2400"/>
              <a:t>Develop </a:t>
            </a:r>
            <a:r>
              <a:rPr i="1" lang="en-US" sz="2400"/>
              <a:t>certification</a:t>
            </a:r>
            <a:r>
              <a:rPr i="1" lang="en-US" sz="2400"/>
              <a:t> program</a:t>
            </a:r>
            <a:endParaRPr i="1" sz="2400"/>
          </a:p>
          <a:p>
            <a:pPr indent="0" lvl="0" marL="0" rtl="0" algn="l">
              <a:spcBef>
                <a:spcPts val="1100"/>
              </a:spcBef>
              <a:spcAft>
                <a:spcPts val="0"/>
              </a:spcAft>
              <a:buNone/>
            </a:pPr>
            <a:r>
              <a:t/>
            </a:r>
            <a:endParaRPr sz="3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get involved as an individual</a:t>
            </a:r>
            <a:endParaRPr/>
          </a:p>
        </p:txBody>
      </p:sp>
      <p:sp>
        <p:nvSpPr>
          <p:cNvPr id="152" name="Google Shape;152;p24"/>
          <p:cNvSpPr txBox="1"/>
          <p:nvPr>
            <p:ph idx="1" type="body"/>
          </p:nvPr>
        </p:nvSpPr>
        <p:spPr>
          <a:xfrm>
            <a:off x="342900" y="1117600"/>
            <a:ext cx="11506500" cy="4819500"/>
          </a:xfrm>
          <a:prstGeom prst="rect">
            <a:avLst/>
          </a:prstGeom>
        </p:spPr>
        <p:txBody>
          <a:bodyPr anchorCtr="0" anchor="t" bIns="91425" lIns="91425" spcFirstLastPara="1" rIns="91425" wrap="square" tIns="91425">
            <a:noAutofit/>
          </a:bodyPr>
          <a:lstStyle/>
          <a:p>
            <a:pPr indent="-457200" lvl="0" marL="457200" rtl="0" algn="l">
              <a:spcBef>
                <a:spcPts val="1100"/>
              </a:spcBef>
              <a:spcAft>
                <a:spcPts val="0"/>
              </a:spcAft>
              <a:buSzPts val="3600"/>
              <a:buChar char="•"/>
            </a:pPr>
            <a:r>
              <a:rPr lang="en-US" sz="3600" u="sng">
                <a:solidFill>
                  <a:schemeClr val="hlink"/>
                </a:solidFill>
                <a:hlinkClick r:id="rId3"/>
              </a:rPr>
              <a:t>Join the mailing list</a:t>
            </a:r>
            <a:r>
              <a:rPr lang="en-US" sz="3600"/>
              <a:t>: </a:t>
            </a:r>
            <a:endParaRPr sz="3600"/>
          </a:p>
          <a:p>
            <a:pPr indent="-381000" lvl="1" marL="914400" rtl="0" algn="l">
              <a:spcBef>
                <a:spcPts val="0"/>
              </a:spcBef>
              <a:spcAft>
                <a:spcPts val="0"/>
              </a:spcAft>
              <a:buSzPts val="2400"/>
              <a:buChar char="–"/>
            </a:pPr>
            <a:r>
              <a:rPr lang="en-US" sz="2400"/>
              <a:t>inclusivenaming@googlegroups.com</a:t>
            </a:r>
            <a:endParaRPr sz="2400"/>
          </a:p>
          <a:p>
            <a:pPr indent="0" lvl="0" marL="0" rtl="0" algn="l">
              <a:spcBef>
                <a:spcPts val="1100"/>
              </a:spcBef>
              <a:spcAft>
                <a:spcPts val="0"/>
              </a:spcAft>
              <a:buNone/>
            </a:pPr>
            <a:r>
              <a:t/>
            </a:r>
            <a:endParaRPr sz="3600"/>
          </a:p>
          <a:p>
            <a:pPr indent="-457200" lvl="0" marL="457200" rtl="0" algn="l">
              <a:spcBef>
                <a:spcPts val="1100"/>
              </a:spcBef>
              <a:spcAft>
                <a:spcPts val="0"/>
              </a:spcAft>
              <a:buSzPts val="3600"/>
              <a:buChar char="•"/>
            </a:pPr>
            <a:r>
              <a:rPr lang="en-US" sz="3600"/>
              <a:t>Bi-w</a:t>
            </a:r>
            <a:r>
              <a:rPr lang="en-US" sz="3600"/>
              <a:t>eekly meeting: Mondays @ 9:15 Pacific Time</a:t>
            </a:r>
            <a:endParaRPr sz="3600"/>
          </a:p>
          <a:p>
            <a:pPr indent="-381000" lvl="1" marL="914400" rtl="0" algn="l">
              <a:spcBef>
                <a:spcPts val="0"/>
              </a:spcBef>
              <a:spcAft>
                <a:spcPts val="0"/>
              </a:spcAft>
              <a:buSzPts val="2400"/>
              <a:buChar char="–"/>
            </a:pPr>
            <a:r>
              <a:rPr lang="en-US" sz="2400"/>
              <a:t>Join the mailing list, get an invite!</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get involved as an organization</a:t>
            </a:r>
            <a:endParaRPr/>
          </a:p>
        </p:txBody>
      </p:sp>
      <p:sp>
        <p:nvSpPr>
          <p:cNvPr id="158" name="Google Shape;158;p25"/>
          <p:cNvSpPr txBox="1"/>
          <p:nvPr>
            <p:ph idx="1" type="body"/>
          </p:nvPr>
        </p:nvSpPr>
        <p:spPr>
          <a:xfrm>
            <a:off x="342900" y="1117600"/>
            <a:ext cx="11506500" cy="4819500"/>
          </a:xfrm>
          <a:prstGeom prst="rect">
            <a:avLst/>
          </a:prstGeom>
        </p:spPr>
        <p:txBody>
          <a:bodyPr anchorCtr="0" anchor="t" bIns="91425" lIns="91425" spcFirstLastPara="1" rIns="91425" wrap="square" tIns="91425">
            <a:noAutofit/>
          </a:bodyPr>
          <a:lstStyle/>
          <a:p>
            <a:pPr indent="-457200" lvl="0" marL="457200" rtl="0" algn="l">
              <a:spcBef>
                <a:spcPts val="1100"/>
              </a:spcBef>
              <a:spcAft>
                <a:spcPts val="0"/>
              </a:spcAft>
              <a:buSzPts val="3600"/>
              <a:buChar char="•"/>
            </a:pPr>
            <a:r>
              <a:rPr lang="en-US" sz="3600" u="sng">
                <a:solidFill>
                  <a:schemeClr val="hlink"/>
                </a:solidFill>
                <a:hlinkClick r:id="rId3"/>
              </a:rPr>
              <a:t>Join the mailing list</a:t>
            </a:r>
            <a:r>
              <a:rPr lang="en-US" sz="3600"/>
              <a:t> to receive project updates and invitations to community meetings</a:t>
            </a:r>
            <a:endParaRPr sz="3600"/>
          </a:p>
          <a:p>
            <a:pPr indent="0" lvl="0" marL="0" rtl="0" algn="l">
              <a:spcBef>
                <a:spcPts val="1100"/>
              </a:spcBef>
              <a:spcAft>
                <a:spcPts val="0"/>
              </a:spcAft>
              <a:buNone/>
            </a:pPr>
            <a:r>
              <a:t/>
            </a:r>
            <a:endParaRPr sz="3600"/>
          </a:p>
          <a:p>
            <a:pPr indent="-457200" lvl="0" marL="457200" rtl="0" algn="l">
              <a:spcBef>
                <a:spcPts val="1100"/>
              </a:spcBef>
              <a:spcAft>
                <a:spcPts val="0"/>
              </a:spcAft>
              <a:buSzPts val="3600"/>
              <a:buChar char="•"/>
            </a:pPr>
            <a:r>
              <a:rPr lang="en-US" sz="3600"/>
              <a:t>Identify key people in your organization who can represent this effort in an ongoing fashion</a:t>
            </a:r>
            <a:endParaRPr sz="3600"/>
          </a:p>
          <a:p>
            <a:pPr indent="0" lvl="0" marL="0" rtl="0" algn="l">
              <a:spcBef>
                <a:spcPts val="1100"/>
              </a:spcBef>
              <a:spcAft>
                <a:spcPts val="0"/>
              </a:spcAft>
              <a:buNone/>
            </a:pPr>
            <a:r>
              <a:t/>
            </a:r>
            <a:endParaRPr sz="3600"/>
          </a:p>
          <a:p>
            <a:pPr indent="-457200" lvl="0" marL="457200" rtl="0" algn="l">
              <a:spcBef>
                <a:spcPts val="1100"/>
              </a:spcBef>
              <a:spcAft>
                <a:spcPts val="0"/>
              </a:spcAft>
              <a:buSzPts val="3600"/>
              <a:buChar char="•"/>
            </a:pPr>
            <a:r>
              <a:rPr lang="en-US" sz="3600"/>
              <a:t>Read our </a:t>
            </a:r>
            <a:r>
              <a:rPr lang="en-US" sz="3600" u="sng">
                <a:solidFill>
                  <a:schemeClr val="hlink"/>
                </a:solidFill>
                <a:hlinkClick r:id="rId4"/>
              </a:rPr>
              <a:t>Implementation Guide</a:t>
            </a:r>
            <a:r>
              <a:rPr lang="en-US" sz="3600"/>
              <a:t> and other resources to start making effective changes</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Brainstorming session</a:t>
            </a:r>
            <a:endParaRPr/>
          </a:p>
        </p:txBody>
      </p:sp>
      <p:sp>
        <p:nvSpPr>
          <p:cNvPr id="164" name="Google Shape;164;p26"/>
          <p:cNvSpPr txBox="1"/>
          <p:nvPr>
            <p:ph idx="1" type="body"/>
          </p:nvPr>
        </p:nvSpPr>
        <p:spPr>
          <a:xfrm>
            <a:off x="342900" y="1117600"/>
            <a:ext cx="11506500" cy="4819500"/>
          </a:xfrm>
          <a:prstGeom prst="rect">
            <a:avLst/>
          </a:prstGeom>
        </p:spPr>
        <p:txBody>
          <a:bodyPr anchorCtr="0" anchor="t" bIns="91425" lIns="91425" spcFirstLastPara="1" rIns="91425" wrap="square" tIns="91425">
            <a:noAutofit/>
          </a:bodyPr>
          <a:lstStyle/>
          <a:p>
            <a:pPr indent="-457200" lvl="0" marL="457200" rtl="0" algn="l">
              <a:spcBef>
                <a:spcPts val="1100"/>
              </a:spcBef>
              <a:spcAft>
                <a:spcPts val="0"/>
              </a:spcAft>
              <a:buSzPts val="3600"/>
              <a:buChar char="•"/>
            </a:pPr>
            <a:r>
              <a:rPr lang="en-US" sz="3600"/>
              <a:t>What work do you want to see this group accomplish? What do you want to get done?</a:t>
            </a:r>
            <a:endParaRPr sz="3600"/>
          </a:p>
          <a:p>
            <a:pPr indent="0" lvl="0" marL="0" rtl="0" algn="l">
              <a:spcBef>
                <a:spcPts val="1100"/>
              </a:spcBef>
              <a:spcAft>
                <a:spcPts val="0"/>
              </a:spcAft>
              <a:buNone/>
            </a:pPr>
            <a:r>
              <a:t/>
            </a:r>
            <a:endParaRPr sz="3600"/>
          </a:p>
          <a:p>
            <a:pPr indent="-457200" lvl="0" marL="457200" rtl="0" algn="l">
              <a:spcBef>
                <a:spcPts val="1100"/>
              </a:spcBef>
              <a:spcAft>
                <a:spcPts val="0"/>
              </a:spcAft>
              <a:buSzPts val="3600"/>
              <a:buChar char="•"/>
            </a:pPr>
            <a:r>
              <a:rPr lang="en-US" sz="3600" u="sng">
                <a:solidFill>
                  <a:schemeClr val="hlink"/>
                </a:solidFill>
                <a:hlinkClick r:id="rId3"/>
              </a:rPr>
              <a:t>Google Doc</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idx="1" type="subTitle"/>
          </p:nvPr>
        </p:nvSpPr>
        <p:spPr>
          <a:xfrm>
            <a:off x="831800" y="3554100"/>
            <a:ext cx="9117600" cy="806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rPr>
              <a:t>Mailing list should be your first stop!</a:t>
            </a:r>
            <a:endParaRPr sz="2000">
              <a:solidFill>
                <a:schemeClr val="lt1"/>
              </a:solidFill>
            </a:endParaRPr>
          </a:p>
          <a:p>
            <a:pPr indent="0" lvl="0" marL="0" marR="0" rtl="0" algn="l">
              <a:lnSpc>
                <a:spcPct val="90000"/>
              </a:lnSpc>
              <a:spcBef>
                <a:spcPts val="0"/>
              </a:spcBef>
              <a:spcAft>
                <a:spcPts val="0"/>
              </a:spcAft>
              <a:buClr>
                <a:schemeClr val="lt1"/>
              </a:buClr>
              <a:buSzPts val="2000"/>
              <a:buFont typeface="Arial"/>
              <a:buNone/>
            </a:pPr>
            <a:r>
              <a:rPr lang="en-US" sz="2000">
                <a:solidFill>
                  <a:schemeClr val="lt1"/>
                </a:solidFill>
              </a:rPr>
              <a:t>Bill Mulligan - </a:t>
            </a:r>
            <a:r>
              <a:rPr lang="en-US" sz="2000" u="sng">
                <a:solidFill>
                  <a:schemeClr val="hlink"/>
                </a:solidFill>
                <a:hlinkClick r:id="rId3"/>
              </a:rPr>
              <a:t>bmulligan@linuxfoundation.org</a:t>
            </a:r>
            <a:r>
              <a:rPr lang="en-US" sz="2000">
                <a:solidFill>
                  <a:schemeClr val="lt1"/>
                </a:solidFill>
              </a:rPr>
              <a:t> </a:t>
            </a:r>
            <a:endParaRPr sz="2000">
              <a:solidFill>
                <a:schemeClr val="lt1"/>
              </a:solidFill>
            </a:endParaRPr>
          </a:p>
        </p:txBody>
      </p:sp>
      <p:sp>
        <p:nvSpPr>
          <p:cNvPr id="170" name="Google Shape;170;p27"/>
          <p:cNvSpPr txBox="1"/>
          <p:nvPr>
            <p:ph type="title"/>
          </p:nvPr>
        </p:nvSpPr>
        <p:spPr>
          <a:xfrm>
            <a:off x="831800" y="2160767"/>
            <a:ext cx="9117600" cy="13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Contact Person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0"/>
          <p:cNvSpPr txBox="1"/>
          <p:nvPr>
            <p:ph type="title"/>
          </p:nvPr>
        </p:nvSpPr>
        <p:spPr>
          <a:xfrm>
            <a:off x="831800" y="2160767"/>
            <a:ext cx="10626300" cy="13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Inclusive Naming Initiative Kick-off</a:t>
            </a:r>
            <a:endParaRPr/>
          </a:p>
        </p:txBody>
      </p:sp>
      <p:sp>
        <p:nvSpPr>
          <p:cNvPr id="48" name="Google Shape;48;p10"/>
          <p:cNvSpPr txBox="1"/>
          <p:nvPr>
            <p:ph idx="1" type="subTitle"/>
          </p:nvPr>
        </p:nvSpPr>
        <p:spPr>
          <a:xfrm>
            <a:off x="831800" y="3554100"/>
            <a:ext cx="9117600" cy="806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November 19, 2020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Appendix</a:t>
            </a:r>
            <a:endParaRPr/>
          </a:p>
        </p:txBody>
      </p:sp>
      <p:sp>
        <p:nvSpPr>
          <p:cNvPr id="176" name="Google Shape;176;p28"/>
          <p:cNvSpPr txBox="1"/>
          <p:nvPr>
            <p:ph idx="1" type="body"/>
          </p:nvPr>
        </p:nvSpPr>
        <p:spPr>
          <a:xfrm>
            <a:off x="342900" y="1117600"/>
            <a:ext cx="11506500" cy="48195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sz="3600"/>
              <a:t>Previous talks</a:t>
            </a:r>
            <a:endParaRPr sz="3600"/>
          </a:p>
          <a:p>
            <a:pPr indent="-457200" lvl="0" marL="457200" rtl="0" algn="l">
              <a:spcBef>
                <a:spcPts val="1100"/>
              </a:spcBef>
              <a:spcAft>
                <a:spcPts val="0"/>
              </a:spcAft>
              <a:buSzPts val="3600"/>
              <a:buChar char="•"/>
            </a:pPr>
            <a:r>
              <a:rPr lang="en-US" sz="3600"/>
              <a:t>OSS EU - Panel at OSS EU with IBM, GitHub, Kubernetes/VMWare, SDDI, CNCF </a:t>
            </a:r>
            <a:r>
              <a:rPr lang="en-US" sz="3600" u="sng">
                <a:solidFill>
                  <a:schemeClr val="hlink"/>
                </a:solidFill>
                <a:hlinkClick r:id="rId3"/>
              </a:rPr>
              <a:t>https://www.youtube.com/watch?v=cLkxrX3i-HY</a:t>
            </a:r>
            <a:r>
              <a:rPr lang="en-US" sz="3600"/>
              <a:t>   </a:t>
            </a:r>
            <a:endParaRPr sz="3600"/>
          </a:p>
          <a:p>
            <a:pPr indent="-457200" lvl="0" marL="457200" rtl="0" algn="l">
              <a:spcBef>
                <a:spcPts val="0"/>
              </a:spcBef>
              <a:spcAft>
                <a:spcPts val="0"/>
              </a:spcAft>
              <a:buSzPts val="3600"/>
              <a:buChar char="•"/>
            </a:pPr>
            <a:r>
              <a:rPr lang="en-US" sz="3600"/>
              <a:t>Data Conference</a:t>
            </a:r>
            <a:r>
              <a:rPr lang="en-US" sz="3600"/>
              <a:t> - Fireside chat with Dale Davis of IBM </a:t>
            </a:r>
            <a:r>
              <a:rPr lang="en-US" sz="3600" u="sng">
                <a:solidFill>
                  <a:schemeClr val="hlink"/>
                </a:solidFill>
                <a:hlinkClick r:id="rId4"/>
              </a:rPr>
              <a:t>https://developer.ibm.com/conferences/digital-developer-conference-data-ai/track-4-data-competitions-open-source/session-9-competition-exclusionary-language/</a:t>
            </a:r>
            <a:r>
              <a:rPr lang="en-US" sz="3600"/>
              <a:t>   </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1"/>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Intro: Inclusive Naming Initiative	</a:t>
            </a:r>
            <a:endParaRPr/>
          </a:p>
        </p:txBody>
      </p:sp>
      <p:sp>
        <p:nvSpPr>
          <p:cNvPr id="54" name="Google Shape;54;p11"/>
          <p:cNvSpPr txBox="1"/>
          <p:nvPr>
            <p:ph idx="1" type="body"/>
          </p:nvPr>
        </p:nvSpPr>
        <p:spPr>
          <a:xfrm>
            <a:off x="342900" y="4137350"/>
            <a:ext cx="11506500" cy="1799700"/>
          </a:xfrm>
          <a:prstGeom prst="rect">
            <a:avLst/>
          </a:prstGeom>
        </p:spPr>
        <p:txBody>
          <a:bodyPr anchorCtr="0" anchor="t" bIns="91425" lIns="91425" spcFirstLastPara="1" rIns="91425" wrap="square" tIns="91425">
            <a:noAutofit/>
          </a:bodyPr>
          <a:lstStyle/>
          <a:p>
            <a:pPr indent="-381000" lvl="0" marL="457200" rtl="0" algn="l">
              <a:spcBef>
                <a:spcPts val="1100"/>
              </a:spcBef>
              <a:spcAft>
                <a:spcPts val="0"/>
              </a:spcAft>
              <a:buSzPts val="2400"/>
              <a:buChar char="●"/>
            </a:pPr>
            <a:r>
              <a:rPr lang="en-US"/>
              <a:t>Cross-organizational Collaboration</a:t>
            </a:r>
            <a:endParaRPr/>
          </a:p>
          <a:p>
            <a:pPr indent="-381000" lvl="0" marL="457200" rtl="0" algn="l">
              <a:spcBef>
                <a:spcPts val="0"/>
              </a:spcBef>
              <a:spcAft>
                <a:spcPts val="0"/>
              </a:spcAft>
              <a:buSzPts val="2400"/>
              <a:buChar char="●"/>
            </a:pPr>
            <a:r>
              <a:rPr lang="en-US" u="sng">
                <a:solidFill>
                  <a:schemeClr val="hlink"/>
                </a:solidFill>
                <a:hlinkClick r:id="rId3"/>
              </a:rPr>
              <a:t>inclusivenaming.org </a:t>
            </a:r>
            <a:endParaRPr/>
          </a:p>
          <a:p>
            <a:pPr indent="-381000" lvl="0" marL="457200" rtl="0" algn="l">
              <a:spcBef>
                <a:spcPts val="0"/>
              </a:spcBef>
              <a:spcAft>
                <a:spcPts val="0"/>
              </a:spcAft>
              <a:buSzPts val="2400"/>
              <a:buChar char="●"/>
            </a:pPr>
            <a:r>
              <a:rPr lang="en-US"/>
              <a:t>Focused on providing meaningful assistance to the critical mass of enthused open source projects and other codebases to make language changes in a thoughtful way that is in sync with the rest of the ecosystem so that we all only have to </a:t>
            </a:r>
            <a:r>
              <a:rPr b="1" lang="en-US">
                <a:solidFill>
                  <a:schemeClr val="accent1"/>
                </a:solidFill>
              </a:rPr>
              <a:t>Do It Once! ™</a:t>
            </a:r>
            <a:r>
              <a:rPr lang="en-US"/>
              <a:t> :p </a:t>
            </a:r>
            <a:endParaRPr/>
          </a:p>
          <a:p>
            <a:pPr indent="0" lvl="0" marL="457200" rtl="0" algn="l">
              <a:spcBef>
                <a:spcPts val="1100"/>
              </a:spcBef>
              <a:spcAft>
                <a:spcPts val="0"/>
              </a:spcAft>
              <a:buNone/>
            </a:pPr>
            <a:r>
              <a:t/>
            </a:r>
            <a:endParaRPr/>
          </a:p>
        </p:txBody>
      </p:sp>
      <p:pic>
        <p:nvPicPr>
          <p:cNvPr id="55" name="Google Shape;55;p11"/>
          <p:cNvPicPr preferRelativeResize="0"/>
          <p:nvPr/>
        </p:nvPicPr>
        <p:blipFill>
          <a:blip r:embed="rId4">
            <a:alphaModFix/>
          </a:blip>
          <a:stretch>
            <a:fillRect/>
          </a:stretch>
        </p:blipFill>
        <p:spPr>
          <a:xfrm>
            <a:off x="3470763" y="1323287"/>
            <a:ext cx="2014350" cy="1318825"/>
          </a:xfrm>
          <a:prstGeom prst="rect">
            <a:avLst/>
          </a:prstGeom>
          <a:noFill/>
          <a:ln>
            <a:noFill/>
          </a:ln>
        </p:spPr>
      </p:pic>
      <p:pic>
        <p:nvPicPr>
          <p:cNvPr id="56" name="Google Shape;56;p11"/>
          <p:cNvPicPr preferRelativeResize="0"/>
          <p:nvPr/>
        </p:nvPicPr>
        <p:blipFill>
          <a:blip r:embed="rId5">
            <a:alphaModFix/>
          </a:blip>
          <a:stretch>
            <a:fillRect/>
          </a:stretch>
        </p:blipFill>
        <p:spPr>
          <a:xfrm>
            <a:off x="6078450" y="1875450"/>
            <a:ext cx="2828551" cy="449275"/>
          </a:xfrm>
          <a:prstGeom prst="rect">
            <a:avLst/>
          </a:prstGeom>
          <a:noFill/>
          <a:ln>
            <a:noFill/>
          </a:ln>
        </p:spPr>
      </p:pic>
      <p:pic>
        <p:nvPicPr>
          <p:cNvPr id="57" name="Google Shape;57;p11"/>
          <p:cNvPicPr preferRelativeResize="0"/>
          <p:nvPr/>
        </p:nvPicPr>
        <p:blipFill rotWithShape="1">
          <a:blip r:embed="rId6">
            <a:alphaModFix/>
          </a:blip>
          <a:srcRect b="0" l="0" r="0" t="0"/>
          <a:stretch/>
        </p:blipFill>
        <p:spPr>
          <a:xfrm>
            <a:off x="482525" y="3112487"/>
            <a:ext cx="2157951" cy="709475"/>
          </a:xfrm>
          <a:prstGeom prst="rect">
            <a:avLst/>
          </a:prstGeom>
          <a:noFill/>
          <a:ln>
            <a:noFill/>
          </a:ln>
        </p:spPr>
      </p:pic>
      <p:pic>
        <p:nvPicPr>
          <p:cNvPr id="58" name="Google Shape;58;p11"/>
          <p:cNvPicPr preferRelativeResize="0"/>
          <p:nvPr/>
        </p:nvPicPr>
        <p:blipFill>
          <a:blip r:embed="rId7">
            <a:alphaModFix/>
          </a:blip>
          <a:stretch>
            <a:fillRect/>
          </a:stretch>
        </p:blipFill>
        <p:spPr>
          <a:xfrm>
            <a:off x="3451949" y="3022394"/>
            <a:ext cx="2731001" cy="889650"/>
          </a:xfrm>
          <a:prstGeom prst="rect">
            <a:avLst/>
          </a:prstGeom>
          <a:noFill/>
          <a:ln>
            <a:noFill/>
          </a:ln>
        </p:spPr>
      </p:pic>
      <p:pic>
        <p:nvPicPr>
          <p:cNvPr id="59" name="Google Shape;59;p11"/>
          <p:cNvPicPr preferRelativeResize="0"/>
          <p:nvPr/>
        </p:nvPicPr>
        <p:blipFill>
          <a:blip r:embed="rId8">
            <a:alphaModFix/>
          </a:blip>
          <a:stretch>
            <a:fillRect/>
          </a:stretch>
        </p:blipFill>
        <p:spPr>
          <a:xfrm>
            <a:off x="6848349" y="2876141"/>
            <a:ext cx="2014350" cy="1079987"/>
          </a:xfrm>
          <a:prstGeom prst="rect">
            <a:avLst/>
          </a:prstGeom>
          <a:noFill/>
          <a:ln>
            <a:noFill/>
          </a:ln>
        </p:spPr>
      </p:pic>
      <p:pic>
        <p:nvPicPr>
          <p:cNvPr id="60" name="Google Shape;60;p11"/>
          <p:cNvPicPr preferRelativeResize="0"/>
          <p:nvPr/>
        </p:nvPicPr>
        <p:blipFill>
          <a:blip r:embed="rId9">
            <a:alphaModFix/>
          </a:blip>
          <a:stretch>
            <a:fillRect/>
          </a:stretch>
        </p:blipFill>
        <p:spPr>
          <a:xfrm>
            <a:off x="963850" y="1560089"/>
            <a:ext cx="2142187" cy="1080000"/>
          </a:xfrm>
          <a:prstGeom prst="rect">
            <a:avLst/>
          </a:prstGeom>
          <a:noFill/>
          <a:ln>
            <a:noFill/>
          </a:ln>
        </p:spPr>
      </p:pic>
      <p:pic>
        <p:nvPicPr>
          <p:cNvPr id="61" name="Google Shape;61;p11"/>
          <p:cNvPicPr preferRelativeResize="0"/>
          <p:nvPr/>
        </p:nvPicPr>
        <p:blipFill>
          <a:blip r:embed="rId10">
            <a:alphaModFix/>
          </a:blip>
          <a:stretch>
            <a:fillRect/>
          </a:stretch>
        </p:blipFill>
        <p:spPr>
          <a:xfrm>
            <a:off x="9385747" y="1560120"/>
            <a:ext cx="1842853" cy="1080000"/>
          </a:xfrm>
          <a:prstGeom prst="rect">
            <a:avLst/>
          </a:prstGeom>
          <a:noFill/>
          <a:ln>
            <a:noFill/>
          </a:ln>
        </p:spPr>
      </p:pic>
      <p:pic>
        <p:nvPicPr>
          <p:cNvPr id="62" name="Google Shape;62;p11"/>
          <p:cNvPicPr preferRelativeResize="0"/>
          <p:nvPr/>
        </p:nvPicPr>
        <p:blipFill>
          <a:blip r:embed="rId11">
            <a:alphaModFix/>
          </a:blip>
          <a:stretch>
            <a:fillRect/>
          </a:stretch>
        </p:blipFill>
        <p:spPr>
          <a:xfrm>
            <a:off x="9563325" y="3265700"/>
            <a:ext cx="2250050" cy="34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2"/>
          <p:cNvPicPr preferRelativeResize="0"/>
          <p:nvPr/>
        </p:nvPicPr>
        <p:blipFill>
          <a:blip r:embed="rId3">
            <a:alphaModFix/>
          </a:blip>
          <a:stretch>
            <a:fillRect/>
          </a:stretch>
        </p:blipFill>
        <p:spPr>
          <a:xfrm>
            <a:off x="9140924" y="565425"/>
            <a:ext cx="2202600" cy="2202600"/>
          </a:xfrm>
          <a:prstGeom prst="ellipse">
            <a:avLst/>
          </a:prstGeom>
          <a:noFill/>
          <a:ln>
            <a:noFill/>
          </a:ln>
        </p:spPr>
      </p:pic>
      <p:sp>
        <p:nvSpPr>
          <p:cNvPr id="68" name="Google Shape;68;p12"/>
          <p:cNvSpPr/>
          <p:nvPr/>
        </p:nvSpPr>
        <p:spPr>
          <a:xfrm>
            <a:off x="9076417" y="3563975"/>
            <a:ext cx="2202600" cy="2202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latin typeface="Century Gothic"/>
                <a:ea typeface="Century Gothic"/>
                <a:cs typeface="Century Gothic"/>
                <a:sym typeface="Century Gothic"/>
              </a:rPr>
              <a:t>You!</a:t>
            </a:r>
            <a:endParaRPr sz="2300">
              <a:solidFill>
                <a:schemeClr val="lt1"/>
              </a:solidFill>
              <a:latin typeface="Century Gothic"/>
              <a:ea typeface="Century Gothic"/>
              <a:cs typeface="Century Gothic"/>
              <a:sym typeface="Century Gothic"/>
            </a:endParaRPr>
          </a:p>
        </p:txBody>
      </p:sp>
      <p:pic>
        <p:nvPicPr>
          <p:cNvPr id="69" name="Google Shape;69;p12"/>
          <p:cNvPicPr preferRelativeResize="0"/>
          <p:nvPr/>
        </p:nvPicPr>
        <p:blipFill>
          <a:blip r:embed="rId4">
            <a:alphaModFix/>
          </a:blip>
          <a:stretch>
            <a:fillRect/>
          </a:stretch>
        </p:blipFill>
        <p:spPr>
          <a:xfrm>
            <a:off x="847850" y="565375"/>
            <a:ext cx="2204400" cy="2204400"/>
          </a:xfrm>
          <a:prstGeom prst="ellipse">
            <a:avLst/>
          </a:prstGeom>
          <a:noFill/>
          <a:ln>
            <a:noFill/>
          </a:ln>
        </p:spPr>
      </p:pic>
      <p:pic>
        <p:nvPicPr>
          <p:cNvPr id="70" name="Google Shape;70;p12"/>
          <p:cNvPicPr preferRelativeResize="0"/>
          <p:nvPr/>
        </p:nvPicPr>
        <p:blipFill>
          <a:blip r:embed="rId5">
            <a:alphaModFix/>
          </a:blip>
          <a:stretch>
            <a:fillRect/>
          </a:stretch>
        </p:blipFill>
        <p:spPr>
          <a:xfrm>
            <a:off x="3626453" y="565425"/>
            <a:ext cx="2204400" cy="2202600"/>
          </a:xfrm>
          <a:prstGeom prst="ellipse">
            <a:avLst/>
          </a:prstGeom>
          <a:noFill/>
          <a:ln>
            <a:noFill/>
          </a:ln>
        </p:spPr>
      </p:pic>
      <p:pic>
        <p:nvPicPr>
          <p:cNvPr id="71" name="Google Shape;71;p12"/>
          <p:cNvPicPr preferRelativeResize="0"/>
          <p:nvPr/>
        </p:nvPicPr>
        <p:blipFill>
          <a:blip r:embed="rId6">
            <a:alphaModFix/>
          </a:blip>
          <a:stretch>
            <a:fillRect/>
          </a:stretch>
        </p:blipFill>
        <p:spPr>
          <a:xfrm>
            <a:off x="6277819" y="566275"/>
            <a:ext cx="2202600" cy="2202600"/>
          </a:xfrm>
          <a:prstGeom prst="ellipse">
            <a:avLst/>
          </a:prstGeom>
          <a:noFill/>
          <a:ln>
            <a:noFill/>
          </a:ln>
        </p:spPr>
      </p:pic>
      <p:sp>
        <p:nvSpPr>
          <p:cNvPr id="72" name="Google Shape;72;p12"/>
          <p:cNvSpPr txBox="1"/>
          <p:nvPr/>
        </p:nvSpPr>
        <p:spPr>
          <a:xfrm>
            <a:off x="784250" y="2748525"/>
            <a:ext cx="23316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latin typeface="Century Gothic"/>
                <a:ea typeface="Century Gothic"/>
                <a:cs typeface="Century Gothic"/>
                <a:sym typeface="Century Gothic"/>
              </a:rPr>
              <a:t>Priyanka Sharma</a:t>
            </a:r>
            <a:endParaRPr b="1"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General Manager</a:t>
            </a:r>
            <a:endParaRPr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CNCF</a:t>
            </a:r>
            <a:endParaRPr sz="1200">
              <a:latin typeface="Century Gothic"/>
              <a:ea typeface="Century Gothic"/>
              <a:cs typeface="Century Gothic"/>
              <a:sym typeface="Century Gothic"/>
            </a:endParaRPr>
          </a:p>
        </p:txBody>
      </p:sp>
      <p:sp>
        <p:nvSpPr>
          <p:cNvPr id="73" name="Google Shape;73;p12"/>
          <p:cNvSpPr txBox="1"/>
          <p:nvPr/>
        </p:nvSpPr>
        <p:spPr>
          <a:xfrm>
            <a:off x="3562850" y="2748525"/>
            <a:ext cx="23316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latin typeface="Century Gothic"/>
                <a:ea typeface="Century Gothic"/>
                <a:cs typeface="Century Gothic"/>
                <a:sym typeface="Century Gothic"/>
              </a:rPr>
              <a:t>Stephen Augustus</a:t>
            </a:r>
            <a:endParaRPr b="1"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Sr. Open Source Engineer VMWare</a:t>
            </a:r>
            <a:endParaRPr sz="1200">
              <a:latin typeface="Century Gothic"/>
              <a:ea typeface="Century Gothic"/>
              <a:cs typeface="Century Gothic"/>
              <a:sym typeface="Century Gothic"/>
            </a:endParaRPr>
          </a:p>
        </p:txBody>
      </p:sp>
      <p:sp>
        <p:nvSpPr>
          <p:cNvPr id="74" name="Google Shape;74;p12"/>
          <p:cNvSpPr txBox="1"/>
          <p:nvPr/>
        </p:nvSpPr>
        <p:spPr>
          <a:xfrm>
            <a:off x="6213325" y="2748525"/>
            <a:ext cx="23316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latin typeface="Century Gothic"/>
                <a:ea typeface="Century Gothic"/>
                <a:cs typeface="Century Gothic"/>
                <a:sym typeface="Century Gothic"/>
              </a:rPr>
              <a:t>Celeste Horgan</a:t>
            </a:r>
            <a:endParaRPr b="1"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Sr. Technical Writer </a:t>
            </a:r>
            <a:endParaRPr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CNCF</a:t>
            </a:r>
            <a:endParaRPr sz="1200">
              <a:latin typeface="Century Gothic"/>
              <a:ea typeface="Century Gothic"/>
              <a:cs typeface="Century Gothic"/>
              <a:sym typeface="Century Gothic"/>
            </a:endParaRPr>
          </a:p>
        </p:txBody>
      </p:sp>
      <p:sp>
        <p:nvSpPr>
          <p:cNvPr id="75" name="Google Shape;75;p12"/>
          <p:cNvSpPr txBox="1"/>
          <p:nvPr/>
        </p:nvSpPr>
        <p:spPr>
          <a:xfrm>
            <a:off x="9076425" y="2748525"/>
            <a:ext cx="23316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latin typeface="Century Gothic"/>
                <a:ea typeface="Century Gothic"/>
                <a:cs typeface="Century Gothic"/>
                <a:sym typeface="Century Gothic"/>
              </a:rPr>
              <a:t>Bill Mulligan</a:t>
            </a:r>
            <a:endParaRPr b="1"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Marketing Manager</a:t>
            </a:r>
            <a:endParaRPr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CNCF</a:t>
            </a:r>
            <a:endParaRPr sz="1200">
              <a:latin typeface="Century Gothic"/>
              <a:ea typeface="Century Gothic"/>
              <a:cs typeface="Century Gothic"/>
              <a:sym typeface="Century Gothic"/>
            </a:endParaRPr>
          </a:p>
        </p:txBody>
      </p:sp>
      <p:sp>
        <p:nvSpPr>
          <p:cNvPr id="76" name="Google Shape;76;p12"/>
          <p:cNvSpPr txBox="1"/>
          <p:nvPr/>
        </p:nvSpPr>
        <p:spPr>
          <a:xfrm>
            <a:off x="3498325" y="5756250"/>
            <a:ext cx="23316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latin typeface="Century Gothic"/>
                <a:ea typeface="Century Gothic"/>
                <a:cs typeface="Century Gothic"/>
                <a:sym typeface="Century Gothic"/>
              </a:rPr>
              <a:t>Dale Davis Jones</a:t>
            </a:r>
            <a:endParaRPr b="1"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VP &amp; Distinguished Engineer</a:t>
            </a:r>
            <a:endParaRPr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IBM</a:t>
            </a:r>
            <a:endParaRPr sz="1200">
              <a:latin typeface="Century Gothic"/>
              <a:ea typeface="Century Gothic"/>
              <a:cs typeface="Century Gothic"/>
              <a:sym typeface="Century Gothic"/>
            </a:endParaRPr>
          </a:p>
        </p:txBody>
      </p:sp>
      <p:sp>
        <p:nvSpPr>
          <p:cNvPr id="77" name="Google Shape;77;p12"/>
          <p:cNvSpPr txBox="1"/>
          <p:nvPr/>
        </p:nvSpPr>
        <p:spPr>
          <a:xfrm>
            <a:off x="6148800" y="5756250"/>
            <a:ext cx="23316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latin typeface="Century Gothic"/>
                <a:ea typeface="Century Gothic"/>
                <a:cs typeface="Century Gothic"/>
                <a:sym typeface="Century Gothic"/>
              </a:rPr>
              <a:t>Jason Brooks</a:t>
            </a:r>
            <a:endParaRPr b="1"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Manager, OSPO</a:t>
            </a:r>
            <a:endParaRPr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Red Hat</a:t>
            </a:r>
            <a:endParaRPr sz="1200">
              <a:latin typeface="Century Gothic"/>
              <a:ea typeface="Century Gothic"/>
              <a:cs typeface="Century Gothic"/>
              <a:sym typeface="Century Gothic"/>
            </a:endParaRPr>
          </a:p>
        </p:txBody>
      </p:sp>
      <p:sp>
        <p:nvSpPr>
          <p:cNvPr id="78" name="Google Shape;78;p12"/>
          <p:cNvSpPr txBox="1"/>
          <p:nvPr/>
        </p:nvSpPr>
        <p:spPr>
          <a:xfrm>
            <a:off x="9011925" y="5756250"/>
            <a:ext cx="23316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latin typeface="Century Gothic"/>
                <a:ea typeface="Century Gothic"/>
                <a:cs typeface="Century Gothic"/>
                <a:sym typeface="Century Gothic"/>
              </a:rPr>
              <a:t>You</a:t>
            </a:r>
            <a:endParaRPr b="1"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We’re seeking participants!</a:t>
            </a:r>
            <a:endParaRPr sz="1200">
              <a:latin typeface="Century Gothic"/>
              <a:ea typeface="Century Gothic"/>
              <a:cs typeface="Century Gothic"/>
              <a:sym typeface="Century Gothic"/>
            </a:endParaRPr>
          </a:p>
        </p:txBody>
      </p:sp>
      <p:sp>
        <p:nvSpPr>
          <p:cNvPr id="79" name="Google Shape;79;p12"/>
          <p:cNvSpPr/>
          <p:nvPr/>
        </p:nvSpPr>
        <p:spPr>
          <a:xfrm>
            <a:off x="912362" y="3563966"/>
            <a:ext cx="2202600" cy="2202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txBox="1"/>
          <p:nvPr/>
        </p:nvSpPr>
        <p:spPr>
          <a:xfrm>
            <a:off x="847850" y="5756250"/>
            <a:ext cx="23316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latin typeface="Century Gothic"/>
                <a:ea typeface="Century Gothic"/>
                <a:cs typeface="Century Gothic"/>
                <a:sym typeface="Century Gothic"/>
              </a:rPr>
              <a:t>Ed Warnicke</a:t>
            </a:r>
            <a:endParaRPr b="1"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Distinguished Engineer</a:t>
            </a:r>
            <a:endParaRPr sz="1200">
              <a:latin typeface="Century Gothic"/>
              <a:ea typeface="Century Gothic"/>
              <a:cs typeface="Century Gothic"/>
              <a:sym typeface="Century Gothic"/>
            </a:endParaRPr>
          </a:p>
          <a:p>
            <a:pPr indent="0" lvl="0" marL="0" rtl="0" algn="ctr">
              <a:spcBef>
                <a:spcPts val="0"/>
              </a:spcBef>
              <a:spcAft>
                <a:spcPts val="0"/>
              </a:spcAft>
              <a:buNone/>
            </a:pPr>
            <a:r>
              <a:rPr lang="en-US" sz="1200">
                <a:latin typeface="Century Gothic"/>
                <a:ea typeface="Century Gothic"/>
                <a:cs typeface="Century Gothic"/>
                <a:sym typeface="Century Gothic"/>
              </a:rPr>
              <a:t>Cisco</a:t>
            </a:r>
            <a:endParaRPr sz="1200">
              <a:latin typeface="Century Gothic"/>
              <a:ea typeface="Century Gothic"/>
              <a:cs typeface="Century Gothic"/>
              <a:sym typeface="Century Gothic"/>
            </a:endParaRPr>
          </a:p>
        </p:txBody>
      </p:sp>
      <p:pic>
        <p:nvPicPr>
          <p:cNvPr id="81" name="Google Shape;81;p12"/>
          <p:cNvPicPr preferRelativeResize="0"/>
          <p:nvPr/>
        </p:nvPicPr>
        <p:blipFill>
          <a:blip r:embed="rId7">
            <a:alphaModFix/>
          </a:blip>
          <a:stretch>
            <a:fillRect/>
          </a:stretch>
        </p:blipFill>
        <p:spPr>
          <a:xfrm>
            <a:off x="3466075" y="3499475"/>
            <a:ext cx="2331600" cy="2331600"/>
          </a:xfrm>
          <a:prstGeom prst="ellipse">
            <a:avLst/>
          </a:prstGeom>
          <a:noFill/>
          <a:ln>
            <a:noFill/>
          </a:ln>
        </p:spPr>
      </p:pic>
      <p:pic>
        <p:nvPicPr>
          <p:cNvPr id="82" name="Google Shape;82;p12"/>
          <p:cNvPicPr preferRelativeResize="0"/>
          <p:nvPr/>
        </p:nvPicPr>
        <p:blipFill rotWithShape="1">
          <a:blip r:embed="rId8">
            <a:alphaModFix/>
          </a:blip>
          <a:srcRect b="5240" l="7336" r="6760" t="8856"/>
          <a:stretch/>
        </p:blipFill>
        <p:spPr>
          <a:xfrm>
            <a:off x="912350" y="3499475"/>
            <a:ext cx="2331600" cy="2331600"/>
          </a:xfrm>
          <a:prstGeom prst="ellipse">
            <a:avLst/>
          </a:prstGeom>
          <a:noFill/>
          <a:ln>
            <a:noFill/>
          </a:ln>
        </p:spPr>
      </p:pic>
      <p:pic>
        <p:nvPicPr>
          <p:cNvPr id="83" name="Google Shape;83;p12"/>
          <p:cNvPicPr preferRelativeResize="0"/>
          <p:nvPr/>
        </p:nvPicPr>
        <p:blipFill>
          <a:blip r:embed="rId9">
            <a:alphaModFix/>
          </a:blip>
          <a:stretch>
            <a:fillRect/>
          </a:stretch>
        </p:blipFill>
        <p:spPr>
          <a:xfrm>
            <a:off x="6255125" y="3499475"/>
            <a:ext cx="2331600" cy="23316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title"/>
          </p:nvPr>
        </p:nvSpPr>
        <p:spPr>
          <a:xfrm>
            <a:off x="342900" y="428518"/>
            <a:ext cx="11506500" cy="590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3600"/>
              <a:buFont typeface="Century Gothic"/>
              <a:buNone/>
            </a:pPr>
            <a:r>
              <a:rPr lang="en-US"/>
              <a:t>CNCF Mission</a:t>
            </a:r>
            <a:endParaRPr b="1" i="0" sz="3600" u="none" cap="none" strike="noStrike">
              <a:solidFill>
                <a:schemeClr val="accent2"/>
              </a:solidFill>
              <a:latin typeface="Century Gothic"/>
              <a:ea typeface="Century Gothic"/>
              <a:cs typeface="Century Gothic"/>
              <a:sym typeface="Century Gothic"/>
            </a:endParaRPr>
          </a:p>
        </p:txBody>
      </p:sp>
      <p:sp>
        <p:nvSpPr>
          <p:cNvPr id="89" name="Google Shape;89;p13"/>
          <p:cNvSpPr txBox="1"/>
          <p:nvPr>
            <p:ph idx="1" type="body"/>
          </p:nvPr>
        </p:nvSpPr>
        <p:spPr>
          <a:xfrm>
            <a:off x="342900" y="1117600"/>
            <a:ext cx="11506500" cy="4819500"/>
          </a:xfrm>
          <a:prstGeom prst="rect">
            <a:avLst/>
          </a:prstGeom>
          <a:noFill/>
          <a:ln>
            <a:noFill/>
          </a:ln>
        </p:spPr>
        <p:txBody>
          <a:bodyPr anchorCtr="0" anchor="t" bIns="45700" lIns="91425" spcFirstLastPara="1" rIns="91425" wrap="square" tIns="45700">
            <a:noAutofit/>
          </a:bodyPr>
          <a:lstStyle/>
          <a:p>
            <a:pPr indent="-76200" lvl="0" marL="228600" marR="0" rtl="0" algn="l">
              <a:lnSpc>
                <a:spcPct val="90000"/>
              </a:lnSpc>
              <a:spcBef>
                <a:spcPts val="0"/>
              </a:spcBef>
              <a:spcAft>
                <a:spcPts val="0"/>
              </a:spcAft>
              <a:buClr>
                <a:schemeClr val="dk1"/>
              </a:buClr>
              <a:buSzPts val="1100"/>
              <a:buFont typeface="Arial"/>
              <a:buNone/>
            </a:pPr>
            <a:r>
              <a:rPr lang="en-US"/>
              <a:t>The </a:t>
            </a:r>
            <a:r>
              <a:rPr b="1" lang="en-US"/>
              <a:t>Foundation’s mission is to make cloud native computing ubiquitous</a:t>
            </a:r>
            <a:r>
              <a:rPr lang="en-US"/>
              <a:t>. </a:t>
            </a:r>
            <a:endParaRPr/>
          </a:p>
          <a:p>
            <a:pPr indent="-76200" lvl="0" marL="228600" marR="0" rtl="0" algn="l">
              <a:lnSpc>
                <a:spcPct val="90000"/>
              </a:lnSpc>
              <a:spcBef>
                <a:spcPts val="0"/>
              </a:spcBef>
              <a:spcAft>
                <a:spcPts val="0"/>
              </a:spcAft>
              <a:buClr>
                <a:schemeClr val="dk1"/>
              </a:buClr>
              <a:buSzPts val="1100"/>
              <a:buFont typeface="Arial"/>
              <a:buNone/>
            </a:pPr>
            <a:r>
              <a:t/>
            </a:r>
            <a:endParaRPr/>
          </a:p>
          <a:p>
            <a:pPr indent="-76200" lvl="0" marL="228600" marR="0" rtl="0" algn="l">
              <a:lnSpc>
                <a:spcPct val="90000"/>
              </a:lnSpc>
              <a:spcBef>
                <a:spcPts val="0"/>
              </a:spcBef>
              <a:spcAft>
                <a:spcPts val="0"/>
              </a:spcAft>
              <a:buClr>
                <a:schemeClr val="dk1"/>
              </a:buClr>
              <a:buSzPts val="1100"/>
              <a:buFont typeface="Arial"/>
              <a:buNone/>
            </a:pPr>
            <a:r>
              <a:rPr lang="en-US"/>
              <a:t>The CNCF Cloud Native Definition v1.0 says:</a:t>
            </a:r>
            <a:endParaRPr/>
          </a:p>
          <a:p>
            <a:pPr indent="-76200" lvl="0" marL="228600" marR="0" rtl="0" algn="l">
              <a:lnSpc>
                <a:spcPct val="90000"/>
              </a:lnSpc>
              <a:spcBef>
                <a:spcPts val="0"/>
              </a:spcBef>
              <a:spcAft>
                <a:spcPts val="0"/>
              </a:spcAft>
              <a:buClr>
                <a:schemeClr val="dk1"/>
              </a:buClr>
              <a:buSzPts val="1100"/>
              <a:buFont typeface="Arial"/>
              <a:buNone/>
            </a:pPr>
            <a:r>
              <a:t/>
            </a:r>
            <a:endParaRPr/>
          </a:p>
          <a:p>
            <a:pPr indent="-76200" lvl="0" marL="228600" marR="0" rtl="0" algn="l">
              <a:lnSpc>
                <a:spcPct val="90000"/>
              </a:lnSpc>
              <a:spcBef>
                <a:spcPts val="0"/>
              </a:spcBef>
              <a:spcAft>
                <a:spcPts val="0"/>
              </a:spcAft>
              <a:buClr>
                <a:schemeClr val="dk1"/>
              </a:buClr>
              <a:buSzPts val="1100"/>
              <a:buFont typeface="Arial"/>
              <a:buNone/>
            </a:pPr>
            <a:r>
              <a:rPr lang="en-US"/>
              <a:t>The Cloud Native Computing Foundation seeks to </a:t>
            </a:r>
            <a:r>
              <a:rPr b="1" lang="en-US"/>
              <a:t>drive adoption of this paradigm by fostering and sustaining an ecosystem </a:t>
            </a:r>
            <a:r>
              <a:rPr lang="en-US"/>
              <a:t>of open source, vendor-neutral projects. We democratize state-of-the-art patterns to make these innovations </a:t>
            </a:r>
            <a:r>
              <a:rPr b="1" lang="en-US">
                <a:solidFill>
                  <a:schemeClr val="accent1"/>
                </a:solidFill>
              </a:rPr>
              <a:t>accessible for everyone</a:t>
            </a:r>
            <a:r>
              <a:rPr lang="en-US"/>
              <a:t>.</a:t>
            </a:r>
            <a:endParaRPr/>
          </a:p>
          <a:p>
            <a:pPr indent="-76200" lvl="0" marL="228600" marR="0" rtl="0" algn="l">
              <a:lnSpc>
                <a:spcPct val="90000"/>
              </a:lnSpc>
              <a:spcBef>
                <a:spcPts val="0"/>
              </a:spcBef>
              <a:spcAft>
                <a:spcPts val="0"/>
              </a:spcAft>
              <a:buClr>
                <a:schemeClr val="dk1"/>
              </a:buClr>
              <a:buSzPts val="1100"/>
              <a:buFont typeface="Arial"/>
              <a:buNone/>
            </a:pPr>
            <a:r>
              <a:t/>
            </a:r>
            <a:endParaRPr/>
          </a:p>
          <a:p>
            <a:pPr indent="-76200" lvl="0" marL="228600" marR="0" rtl="0" algn="l">
              <a:lnSpc>
                <a:spcPct val="90000"/>
              </a:lnSpc>
              <a:spcBef>
                <a:spcPts val="0"/>
              </a:spcBef>
              <a:spcAft>
                <a:spcPts val="0"/>
              </a:spcAft>
              <a:buClr>
                <a:schemeClr val="accent3"/>
              </a:buClr>
              <a:buSzPts val="2400"/>
              <a:buFont typeface="Arial"/>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831800" y="2160767"/>
            <a:ext cx="9117600" cy="13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CNCF Involvement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42900" y="428518"/>
            <a:ext cx="11506500" cy="590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3600"/>
              <a:buFont typeface="Century Gothic"/>
              <a:buNone/>
            </a:pPr>
            <a:r>
              <a:rPr lang="en-US"/>
              <a:t>The Connection with Language</a:t>
            </a:r>
            <a:endParaRPr b="1" i="0" sz="3600" u="none" cap="none" strike="noStrike">
              <a:solidFill>
                <a:schemeClr val="accent2"/>
              </a:solidFill>
              <a:latin typeface="Century Gothic"/>
              <a:ea typeface="Century Gothic"/>
              <a:cs typeface="Century Gothic"/>
              <a:sym typeface="Century Gothic"/>
            </a:endParaRPr>
          </a:p>
        </p:txBody>
      </p:sp>
      <p:sp>
        <p:nvSpPr>
          <p:cNvPr id="100" name="Google Shape;100;p15"/>
          <p:cNvSpPr txBox="1"/>
          <p:nvPr>
            <p:ph idx="1" type="body"/>
          </p:nvPr>
        </p:nvSpPr>
        <p:spPr>
          <a:xfrm>
            <a:off x="342900" y="1117600"/>
            <a:ext cx="11506500" cy="4819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400">
                <a:solidFill>
                  <a:schemeClr val="dk2"/>
                </a:solidFill>
                <a:latin typeface="Century Gothic"/>
                <a:ea typeface="Century Gothic"/>
                <a:cs typeface="Century Gothic"/>
                <a:sym typeface="Century Gothic"/>
              </a:rPr>
              <a:t>The CNCF has been </a:t>
            </a:r>
            <a:r>
              <a:rPr lang="en-US" sz="2400">
                <a:solidFill>
                  <a:schemeClr val="dk2"/>
                </a:solidFill>
                <a:latin typeface="Century Gothic"/>
                <a:ea typeface="Century Gothic"/>
                <a:cs typeface="Century Gothic"/>
                <a:sym typeface="Century Gothic"/>
              </a:rPr>
              <a:t>successful</a:t>
            </a:r>
            <a:r>
              <a:rPr lang="en-US" sz="2400">
                <a:solidFill>
                  <a:schemeClr val="dk2"/>
                </a:solidFill>
                <a:latin typeface="Century Gothic"/>
                <a:ea typeface="Century Gothic"/>
                <a:cs typeface="Century Gothic"/>
                <a:sym typeface="Century Gothic"/>
              </a:rPr>
              <a:t> so far because of our </a:t>
            </a:r>
            <a:r>
              <a:rPr b="1" lang="en-US" sz="2400">
                <a:solidFill>
                  <a:schemeClr val="accent1"/>
                </a:solidFill>
                <a:latin typeface="Century Gothic"/>
                <a:ea typeface="Century Gothic"/>
                <a:cs typeface="Century Gothic"/>
                <a:sym typeface="Century Gothic"/>
              </a:rPr>
              <a:t>diversity-powered resilience</a:t>
            </a:r>
            <a:endParaRPr b="1" sz="2400">
              <a:solidFill>
                <a:schemeClr val="accent1"/>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2400">
              <a:solidFill>
                <a:schemeClr val="dk2"/>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lang="en-US" sz="2400">
                <a:solidFill>
                  <a:schemeClr val="dk2"/>
                </a:solidFill>
                <a:latin typeface="Century Gothic"/>
                <a:ea typeface="Century Gothic"/>
                <a:cs typeface="Century Gothic"/>
                <a:sym typeface="Century Gothic"/>
              </a:rPr>
              <a:t>Naming can create </a:t>
            </a:r>
            <a:r>
              <a:rPr b="1" lang="en-US" sz="2400">
                <a:solidFill>
                  <a:schemeClr val="dk2"/>
                </a:solidFill>
                <a:latin typeface="Century Gothic"/>
                <a:ea typeface="Century Gothic"/>
                <a:cs typeface="Century Gothic"/>
                <a:sym typeface="Century Gothic"/>
              </a:rPr>
              <a:t>barriers to contribution and adoption</a:t>
            </a:r>
            <a:r>
              <a:rPr lang="en-US" sz="2400">
                <a:solidFill>
                  <a:schemeClr val="dk2"/>
                </a:solidFill>
                <a:latin typeface="Century Gothic"/>
                <a:ea typeface="Century Gothic"/>
                <a:cs typeface="Century Gothic"/>
                <a:sym typeface="Century Gothic"/>
              </a:rPr>
              <a:t> limiting the growth and adoption of technology. </a:t>
            </a:r>
            <a:endParaRPr sz="2400">
              <a:solidFill>
                <a:schemeClr val="dk2"/>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2400">
              <a:solidFill>
                <a:schemeClr val="dk2"/>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lang="en-US" sz="2400">
                <a:solidFill>
                  <a:schemeClr val="dk2"/>
                </a:solidFill>
                <a:latin typeface="Century Gothic"/>
                <a:ea typeface="Century Gothic"/>
                <a:cs typeface="Century Gothic"/>
                <a:sym typeface="Century Gothic"/>
              </a:rPr>
              <a:t>Replacing harmful language with neutral terms including but is not limited to language linked to racism, sexism, homophobia, transphobia, ableism, or discrimination against any underrepresented group will help remove these barriers.</a:t>
            </a:r>
            <a:endParaRPr sz="2400">
              <a:solidFill>
                <a:schemeClr val="dk2"/>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t/>
            </a:r>
            <a:endParaRPr sz="2400">
              <a:solidFill>
                <a:schemeClr val="dk2"/>
              </a:solidFill>
              <a:latin typeface="Century Gothic"/>
              <a:ea typeface="Century Gothic"/>
              <a:cs typeface="Century Gothic"/>
              <a:sym typeface="Century Gothic"/>
            </a:endParaRPr>
          </a:p>
          <a:p>
            <a:pPr indent="0" lvl="0" marL="0" marR="0" rtl="0" algn="l">
              <a:lnSpc>
                <a:spcPct val="90000"/>
              </a:lnSpc>
              <a:spcBef>
                <a:spcPts val="0"/>
              </a:spcBef>
              <a:spcAft>
                <a:spcPts val="0"/>
              </a:spcAft>
              <a:buNone/>
            </a:pPr>
            <a:r>
              <a:rPr lang="en-US" sz="2400">
                <a:solidFill>
                  <a:schemeClr val="dk2"/>
                </a:solidFill>
                <a:latin typeface="Century Gothic"/>
                <a:ea typeface="Century Gothic"/>
                <a:cs typeface="Century Gothic"/>
                <a:sym typeface="Century Gothic"/>
              </a:rPr>
              <a:t>And making strides to improve the clarity of codebases and documentation by replacing idioms, metaphors, and slang specific to the English language.</a:t>
            </a:r>
            <a:endParaRPr b="0" i="0" sz="24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42900" y="428518"/>
            <a:ext cx="115065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Our Goal</a:t>
            </a:r>
            <a:endParaRPr/>
          </a:p>
        </p:txBody>
      </p:sp>
      <p:sp>
        <p:nvSpPr>
          <p:cNvPr id="106" name="Google Shape;106;p16"/>
          <p:cNvSpPr txBox="1"/>
          <p:nvPr>
            <p:ph idx="1" type="body"/>
          </p:nvPr>
        </p:nvSpPr>
        <p:spPr>
          <a:xfrm>
            <a:off x="342900" y="2170800"/>
            <a:ext cx="11506500" cy="2774100"/>
          </a:xfrm>
          <a:prstGeom prst="rect">
            <a:avLst/>
          </a:prstGeom>
          <a:noFill/>
          <a:ln>
            <a:noFill/>
          </a:ln>
        </p:spPr>
        <p:txBody>
          <a:bodyPr anchorCtr="0" anchor="t" bIns="45700" lIns="91425" spcFirstLastPara="1" rIns="91425" wrap="square" tIns="45700">
            <a:noAutofit/>
          </a:bodyPr>
          <a:lstStyle/>
          <a:p>
            <a:pPr indent="-76200" lvl="0" marL="228600" marR="0" rtl="0" algn="ctr">
              <a:lnSpc>
                <a:spcPct val="90000"/>
              </a:lnSpc>
              <a:spcBef>
                <a:spcPts val="0"/>
              </a:spcBef>
              <a:spcAft>
                <a:spcPts val="0"/>
              </a:spcAft>
              <a:buClr>
                <a:schemeClr val="accent3"/>
              </a:buClr>
              <a:buSzPts val="2400"/>
              <a:buFont typeface="Arial"/>
              <a:buNone/>
            </a:pPr>
            <a:r>
              <a:t/>
            </a:r>
            <a:endParaRPr sz="3600">
              <a:solidFill>
                <a:schemeClr val="dk2"/>
              </a:solidFill>
              <a:latin typeface="Century Gothic"/>
              <a:ea typeface="Century Gothic"/>
              <a:cs typeface="Century Gothic"/>
              <a:sym typeface="Century Gothic"/>
            </a:endParaRPr>
          </a:p>
          <a:p>
            <a:pPr indent="-76200" lvl="0" marL="228600" marR="0" rtl="0" algn="ctr">
              <a:lnSpc>
                <a:spcPct val="90000"/>
              </a:lnSpc>
              <a:spcBef>
                <a:spcPts val="0"/>
              </a:spcBef>
              <a:spcAft>
                <a:spcPts val="0"/>
              </a:spcAft>
              <a:buClr>
                <a:schemeClr val="accent3"/>
              </a:buClr>
              <a:buSzPts val="2400"/>
              <a:buFont typeface="Arial"/>
              <a:buNone/>
            </a:pPr>
            <a:r>
              <a:rPr b="1" lang="en-US" sz="3600">
                <a:solidFill>
                  <a:schemeClr val="dk2"/>
                </a:solidFill>
                <a:latin typeface="Century Gothic"/>
                <a:ea typeface="Century Gothic"/>
                <a:cs typeface="Century Gothic"/>
                <a:sym typeface="Century Gothic"/>
              </a:rPr>
              <a:t>Enable the </a:t>
            </a:r>
            <a:r>
              <a:rPr b="1" lang="en-US" sz="3600">
                <a:solidFill>
                  <a:schemeClr val="dk2"/>
                </a:solidFill>
                <a:latin typeface="Century Gothic"/>
                <a:ea typeface="Century Gothic"/>
                <a:cs typeface="Century Gothic"/>
                <a:sym typeface="Century Gothic"/>
              </a:rPr>
              <a:t>industry</a:t>
            </a:r>
            <a:r>
              <a:rPr b="1" lang="en-US" sz="3600">
                <a:solidFill>
                  <a:schemeClr val="dk2"/>
                </a:solidFill>
                <a:latin typeface="Century Gothic"/>
                <a:ea typeface="Century Gothic"/>
                <a:cs typeface="Century Gothic"/>
                <a:sym typeface="Century Gothic"/>
              </a:rPr>
              <a:t> to</a:t>
            </a:r>
            <a:endParaRPr b="1" sz="3600">
              <a:solidFill>
                <a:schemeClr val="dk2"/>
              </a:solidFill>
              <a:latin typeface="Century Gothic"/>
              <a:ea typeface="Century Gothic"/>
              <a:cs typeface="Century Gothic"/>
              <a:sym typeface="Century Gothic"/>
            </a:endParaRPr>
          </a:p>
          <a:p>
            <a:pPr indent="-76200" lvl="0" marL="228600" marR="0" rtl="0" algn="ctr">
              <a:lnSpc>
                <a:spcPct val="90000"/>
              </a:lnSpc>
              <a:spcBef>
                <a:spcPts val="0"/>
              </a:spcBef>
              <a:spcAft>
                <a:spcPts val="0"/>
              </a:spcAft>
              <a:buClr>
                <a:schemeClr val="accent3"/>
              </a:buClr>
              <a:buSzPts val="2400"/>
              <a:buFont typeface="Arial"/>
              <a:buNone/>
            </a:pPr>
            <a:r>
              <a:rPr lang="en-US" sz="3600">
                <a:solidFill>
                  <a:schemeClr val="dk2"/>
                </a:solidFill>
                <a:latin typeface="Century Gothic"/>
                <a:ea typeface="Century Gothic"/>
                <a:cs typeface="Century Gothic"/>
                <a:sym typeface="Century Gothic"/>
              </a:rPr>
              <a:t>remove harmful and unclear language and replace it with an agreed-upon set of neutral terms by </a:t>
            </a:r>
            <a:r>
              <a:rPr b="1" lang="en-US" sz="3600">
                <a:solidFill>
                  <a:schemeClr val="accent1"/>
                </a:solidFill>
                <a:latin typeface="Century Gothic"/>
                <a:ea typeface="Century Gothic"/>
                <a:cs typeface="Century Gothic"/>
                <a:sym typeface="Century Gothic"/>
              </a:rPr>
              <a:t>providing tangible tools and recognition</a:t>
            </a:r>
            <a:endParaRPr b="1" i="0" sz="3600" u="none" cap="none" strike="noStrike">
              <a:solidFill>
                <a:schemeClr val="accen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831800" y="2160767"/>
            <a:ext cx="9117600" cy="13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People &gt; Process &gt; Tools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